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9A9F50B-0218-4820-97BE-BB74137C0598}">
          <p14:sldIdLst>
            <p14:sldId id="256"/>
            <p14:sldId id="257"/>
            <p14:sldId id="258"/>
            <p14:sldId id="259"/>
            <p14:sldId id="260"/>
            <p14:sldId id="261"/>
            <p14:sldId id="262"/>
            <p14:sldId id="263"/>
            <p14:sldId id="264"/>
            <p14:sldId id="265"/>
            <p14:sldId id="266"/>
            <p14:sldId id="267"/>
            <p14:sldId id="269"/>
            <p14:sldId id="270"/>
            <p14:sldId id="271"/>
            <p14:sldId id="272"/>
            <p14:sldId id="273"/>
            <p14:sldId id="274"/>
            <p14:sldId id="275"/>
            <p14:sldId id="276"/>
            <p14:sldId id="277"/>
            <p14:sldId id="278"/>
            <p14:sldId id="279"/>
            <p14:sldId id="280"/>
            <p14:sldId id="281"/>
            <p14:sldId id="282"/>
            <p14:sldId id="284"/>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8542034-FE4F-4ADA-92B8-4CA66D0F0DF3}" styleName="腾讯文档-基本">
    <a:wholeTbl>
      <a:tcTxStyle>
        <a:fontRef idx="minor"/>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9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4BBD6F-F7BD-4027-BF45-B2102109BDAF}" type="datetimeFigureOut">
              <a:rPr lang="zh-CN" altLang="en-US" smtClean="0"/>
              <a:t>2025/12/23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3A605-8C1C-4EDC-9AD4-0E0F53C7298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4FF1537-6790-40B9-9EFC-54AD8B4F02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1"/>
          <p:cNvSpPr>
            <a:spLocks noGrp="1" noRot="1" noChangeAspect="1"/>
          </p:cNvSpPr>
          <p:nvPr>
            <p:ph type="sldImg" idx="2"/>
          </p:nvPr>
        </p:nvSpPr>
        <p:spPr/>
        <p:txBody>
          <a:bodyPr/>
          <a:lstStyle/>
          <a:p>
            <a:endParaRPr/>
          </a:p>
        </p:txBody>
      </p:sp>
      <p:sp>
        <p:nvSpPr>
          <p:cNvPr id="7"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1"/>
          <p:cNvSpPr>
            <a:spLocks noGrp="1" noRot="1" noChangeAspect="1"/>
          </p:cNvSpPr>
          <p:nvPr>
            <p:ph type="sldImg" idx="2"/>
          </p:nvPr>
        </p:nvSpPr>
        <p:spPr/>
        <p:txBody>
          <a:bodyPr/>
          <a:lstStyle/>
          <a:p>
            <a:endParaRPr/>
          </a:p>
        </p:txBody>
      </p:sp>
      <p:sp>
        <p:nvSpPr>
          <p:cNvPr id="10"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幻灯片图像占位符 1"/>
          <p:cNvSpPr>
            <a:spLocks noGrp="1" noRot="1" noChangeAspect="1"/>
          </p:cNvSpPr>
          <p:nvPr>
            <p:ph type="sldImg" idx="2"/>
          </p:nvPr>
        </p:nvSpPr>
        <p:spPr/>
        <p:txBody>
          <a:bodyPr/>
          <a:lstStyle/>
          <a:p>
            <a:endParaRPr/>
          </a:p>
        </p:txBody>
      </p:sp>
      <p:sp>
        <p:nvSpPr>
          <p:cNvPr id="13" name="文本占位符 2"/>
          <p:cNvSpPr>
            <a:spLocks noGrp="1"/>
          </p:cNvSpPr>
          <p:nvPr>
            <p:ph type="body" idx="3"/>
          </p:nvPr>
        </p:nvSpPr>
        <p:spPr/>
        <p:txBody>
          <a:bodyPr/>
          <a:lstStyle/>
          <a:p>
            <a:r>
              <a:rPr lang="zh-CN" altLang="en-US" dirty="0"/>
              <a:t>近期数据更能反映当前市场结构与波动特征，避免长期历史数据带来的分布漂移问题。</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幻灯片图像占位符 1"/>
          <p:cNvSpPr>
            <a:spLocks noGrp="1" noRot="1" noChangeAspect="1"/>
          </p:cNvSpPr>
          <p:nvPr>
            <p:ph type="sldImg" idx="2"/>
          </p:nvPr>
        </p:nvSpPr>
        <p:spPr/>
        <p:txBody>
          <a:bodyPr/>
          <a:lstStyle/>
          <a:p>
            <a:endParaRPr/>
          </a:p>
        </p:txBody>
      </p:sp>
      <p:sp>
        <p:nvSpPr>
          <p:cNvPr id="19" name="文本占位符 2"/>
          <p:cNvSpPr>
            <a:spLocks noGrp="1"/>
          </p:cNvSpPr>
          <p:nvPr>
            <p:ph type="body" idx="3"/>
          </p:nvPr>
        </p:nvSpPr>
        <p:spPr/>
        <p:txBody>
          <a:bodyPr/>
          <a:lstStyle/>
          <a:p>
            <a:r>
              <a:rPr lang="zh-CN" altLang="en-US" dirty="0"/>
              <a:t>近期数据更能反映当前市场结构与波动特征，避免长期历史数据带来的分布漂移问题。</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幻灯片图像占位符 1"/>
          <p:cNvSpPr>
            <a:spLocks noGrp="1" noRot="1" noChangeAspect="1"/>
          </p:cNvSpPr>
          <p:nvPr>
            <p:ph type="sldImg" idx="2"/>
          </p:nvPr>
        </p:nvSpPr>
        <p:spPr/>
        <p:txBody>
          <a:bodyPr/>
          <a:lstStyle/>
          <a:p>
            <a:endParaRPr/>
          </a:p>
        </p:txBody>
      </p:sp>
      <p:sp>
        <p:nvSpPr>
          <p:cNvPr id="22"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idx="2"/>
          </p:nvPr>
        </p:nvSpPr>
        <p:spPr/>
        <p:txBody>
          <a:bodyPr/>
          <a:lstStyle/>
          <a:p>
            <a:endParaRPr/>
          </a:p>
        </p:txBody>
      </p:sp>
      <p:sp>
        <p:nvSpPr>
          <p:cNvPr id="25"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幻灯片图像占位符 1"/>
          <p:cNvSpPr>
            <a:spLocks noGrp="1" noRot="1" noChangeAspect="1"/>
          </p:cNvSpPr>
          <p:nvPr>
            <p:ph type="sldImg" idx="2"/>
          </p:nvPr>
        </p:nvSpPr>
        <p:spPr/>
        <p:txBody>
          <a:bodyPr/>
          <a:lstStyle/>
          <a:p>
            <a:endParaRPr/>
          </a:p>
        </p:txBody>
      </p:sp>
      <p:sp>
        <p:nvSpPr>
          <p:cNvPr id="28"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幻灯片图像占位符 1"/>
          <p:cNvSpPr>
            <a:spLocks noGrp="1" noRot="1" noChangeAspect="1"/>
          </p:cNvSpPr>
          <p:nvPr>
            <p:ph type="sldImg" idx="2"/>
          </p:nvPr>
        </p:nvSpPr>
        <p:spPr/>
        <p:txBody>
          <a:bodyPr/>
          <a:lstStyle/>
          <a:p>
            <a:endParaRPr/>
          </a:p>
        </p:txBody>
      </p:sp>
      <p:sp>
        <p:nvSpPr>
          <p:cNvPr id="31"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幻灯片图像占位符 1"/>
          <p:cNvSpPr>
            <a:spLocks noGrp="1" noRot="1" noChangeAspect="1"/>
          </p:cNvSpPr>
          <p:nvPr>
            <p:ph type="sldImg" idx="2"/>
          </p:nvPr>
        </p:nvSpPr>
        <p:spPr/>
        <p:txBody>
          <a:bodyPr/>
          <a:lstStyle/>
          <a:p>
            <a:endParaRPr/>
          </a:p>
        </p:txBody>
      </p:sp>
      <p:sp>
        <p:nvSpPr>
          <p:cNvPr id="34"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幻灯片图像占位符 1"/>
          <p:cNvSpPr>
            <a:spLocks noGrp="1" noRot="1" noChangeAspect="1"/>
          </p:cNvSpPr>
          <p:nvPr>
            <p:ph type="sldImg" idx="2"/>
          </p:nvPr>
        </p:nvSpPr>
        <p:spPr/>
        <p:txBody>
          <a:bodyPr/>
          <a:lstStyle/>
          <a:p>
            <a:endParaRPr/>
          </a:p>
        </p:txBody>
      </p:sp>
      <p:sp>
        <p:nvSpPr>
          <p:cNvPr id="40"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幻灯片图像占位符 1"/>
          <p:cNvSpPr>
            <a:spLocks noGrp="1" noRot="1" noChangeAspect="1"/>
          </p:cNvSpPr>
          <p:nvPr>
            <p:ph type="sldImg" idx="2"/>
          </p:nvPr>
        </p:nvSpPr>
        <p:spPr/>
        <p:txBody>
          <a:bodyPr/>
          <a:lstStyle/>
          <a:p>
            <a:endParaRPr/>
          </a:p>
        </p:txBody>
      </p:sp>
      <p:sp>
        <p:nvSpPr>
          <p:cNvPr id="37"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幻灯片图像占位符 1"/>
          <p:cNvSpPr>
            <a:spLocks noGrp="1" noRot="1" noChangeAspect="1"/>
          </p:cNvSpPr>
          <p:nvPr>
            <p:ph type="sldImg" idx="2"/>
          </p:nvPr>
        </p:nvSpPr>
        <p:spPr/>
        <p:txBody>
          <a:bodyPr/>
          <a:lstStyle/>
          <a:p>
            <a:endParaRPr/>
          </a:p>
        </p:txBody>
      </p:sp>
      <p:sp>
        <p:nvSpPr>
          <p:cNvPr id="4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幻灯片图像占位符 1"/>
          <p:cNvSpPr>
            <a:spLocks noGrp="1" noRot="1" noChangeAspect="1"/>
          </p:cNvSpPr>
          <p:nvPr>
            <p:ph type="sldImg" idx="2"/>
          </p:nvPr>
        </p:nvSpPr>
        <p:spPr/>
        <p:txBody>
          <a:bodyPr/>
          <a:lstStyle/>
          <a:p>
            <a:endParaRPr/>
          </a:p>
        </p:txBody>
      </p:sp>
      <p:sp>
        <p:nvSpPr>
          <p:cNvPr id="46"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幻灯片图像占位符 1"/>
          <p:cNvSpPr>
            <a:spLocks noGrp="1" noRot="1" noChangeAspect="1"/>
          </p:cNvSpPr>
          <p:nvPr>
            <p:ph type="sldImg" idx="2"/>
          </p:nvPr>
        </p:nvSpPr>
        <p:spPr/>
        <p:txBody>
          <a:bodyPr/>
          <a:lstStyle/>
          <a:p>
            <a:endParaRPr/>
          </a:p>
        </p:txBody>
      </p:sp>
      <p:sp>
        <p:nvSpPr>
          <p:cNvPr id="49"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幻灯片图像占位符 1"/>
          <p:cNvSpPr>
            <a:spLocks noGrp="1" noRot="1" noChangeAspect="1"/>
          </p:cNvSpPr>
          <p:nvPr>
            <p:ph type="sldImg" idx="2"/>
          </p:nvPr>
        </p:nvSpPr>
        <p:spPr/>
        <p:txBody>
          <a:bodyPr/>
          <a:lstStyle/>
          <a:p>
            <a:endParaRPr/>
          </a:p>
        </p:txBody>
      </p:sp>
      <p:sp>
        <p:nvSpPr>
          <p:cNvPr id="52"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幻灯片图像占位符 1"/>
          <p:cNvSpPr>
            <a:spLocks noGrp="1" noRot="1" noChangeAspect="1"/>
          </p:cNvSpPr>
          <p:nvPr>
            <p:ph type="sldImg" idx="2"/>
          </p:nvPr>
        </p:nvSpPr>
        <p:spPr/>
        <p:txBody>
          <a:bodyPr/>
          <a:lstStyle/>
          <a:p>
            <a:endParaRPr/>
          </a:p>
        </p:txBody>
      </p:sp>
      <p:sp>
        <p:nvSpPr>
          <p:cNvPr id="55"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幻灯片图像占位符 1"/>
          <p:cNvSpPr>
            <a:spLocks noGrp="1" noRot="1" noChangeAspect="1"/>
          </p:cNvSpPr>
          <p:nvPr>
            <p:ph type="sldImg" idx="2"/>
          </p:nvPr>
        </p:nvSpPr>
        <p:spPr/>
        <p:txBody>
          <a:bodyPr/>
          <a:lstStyle/>
          <a:p>
            <a:endParaRPr/>
          </a:p>
        </p:txBody>
      </p:sp>
      <p:sp>
        <p:nvSpPr>
          <p:cNvPr id="58"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幻灯片图像占位符 1"/>
          <p:cNvSpPr>
            <a:spLocks noGrp="1" noRot="1" noChangeAspect="1"/>
          </p:cNvSpPr>
          <p:nvPr>
            <p:ph type="sldImg" idx="2"/>
          </p:nvPr>
        </p:nvSpPr>
        <p:spPr/>
        <p:txBody>
          <a:bodyPr/>
          <a:lstStyle/>
          <a:p>
            <a:endParaRPr/>
          </a:p>
        </p:txBody>
      </p:sp>
      <p:sp>
        <p:nvSpPr>
          <p:cNvPr id="61"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B400E-EA8E-6F96-EB8C-B3EE83D67429}"/>
            </a:ext>
          </a:extLst>
        </p:cNvPr>
        <p:cNvGrpSpPr/>
        <p:nvPr/>
      </p:nvGrpSpPr>
      <p:grpSpPr>
        <a:xfrm>
          <a:off x="0" y="0"/>
          <a:ext cx="0" cy="0"/>
          <a:chOff x="0" y="0"/>
          <a:chExt cx="0" cy="0"/>
        </a:xfrm>
      </p:grpSpPr>
      <p:sp>
        <p:nvSpPr>
          <p:cNvPr id="60" name="幻灯片图像占位符 1">
            <a:extLst>
              <a:ext uri="{FF2B5EF4-FFF2-40B4-BE49-F238E27FC236}">
                <a16:creationId xmlns:a16="http://schemas.microsoft.com/office/drawing/2014/main" id="{14AC8278-5FF4-7E99-EE63-ADA450DB5754}"/>
              </a:ext>
            </a:extLst>
          </p:cNvPr>
          <p:cNvSpPr>
            <a:spLocks noGrp="1" noRot="1" noChangeAspect="1"/>
          </p:cNvSpPr>
          <p:nvPr>
            <p:ph type="sldImg" idx="2"/>
          </p:nvPr>
        </p:nvSpPr>
        <p:spPr/>
        <p:txBody>
          <a:bodyPr/>
          <a:lstStyle/>
          <a:p>
            <a:endParaRPr/>
          </a:p>
        </p:txBody>
      </p:sp>
      <p:sp>
        <p:nvSpPr>
          <p:cNvPr id="61" name="文本占位符 2">
            <a:extLst>
              <a:ext uri="{FF2B5EF4-FFF2-40B4-BE49-F238E27FC236}">
                <a16:creationId xmlns:a16="http://schemas.microsoft.com/office/drawing/2014/main" id="{E700AC4B-0782-DD84-A715-F019F9804BF1}"/>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749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幻灯片图像占位符 1"/>
          <p:cNvSpPr>
            <a:spLocks noGrp="1" noRot="1" noChangeAspect="1"/>
          </p:cNvSpPr>
          <p:nvPr>
            <p:ph type="sldImg"/>
          </p:nvPr>
        </p:nvSpPr>
        <p:spPr/>
        <p:txBody>
          <a:bodyPr/>
          <a:lstStyle/>
          <a:p>
            <a:endParaRPr/>
          </a:p>
        </p:txBody>
      </p:sp>
      <p:sp>
        <p:nvSpPr>
          <p:cNvPr id="64" name="备注占位符 2"/>
          <p:cNvSpPr>
            <a:spLocks noGrp="1"/>
          </p:cNvSpPr>
          <p:nvPr>
            <p:ph type="body" idx="1"/>
          </p:nvPr>
        </p:nvSpPr>
        <p:spPr/>
        <p:txBody>
          <a:bodyPr/>
          <a:lstStyle/>
          <a:p>
            <a:endParaRPr kumimoji="1" lang="zh-CN" altLang="en-US" dirty="0"/>
          </a:p>
        </p:txBody>
      </p:sp>
      <p:sp>
        <p:nvSpPr>
          <p:cNvPr id="65"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4FF1537-6790-40B9-9EFC-54AD8B4F02A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幻灯片图像占位符 1"/>
          <p:cNvSpPr>
            <a:spLocks noGrp="1" noRot="1" noChangeAspect="1"/>
          </p:cNvSpPr>
          <p:nvPr>
            <p:ph type="sldImg" idx="2"/>
          </p:nvPr>
        </p:nvSpPr>
        <p:spPr/>
        <p:txBody>
          <a:bodyPr/>
          <a:lstStyle/>
          <a:p>
            <a:endParaRPr/>
          </a:p>
        </p:txBody>
      </p:sp>
      <p:sp>
        <p:nvSpPr>
          <p:cNvPr id="68"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幻灯片图像占位符 1"/>
          <p:cNvSpPr>
            <a:spLocks noGrp="1" noRot="1" noChangeAspect="1"/>
          </p:cNvSpPr>
          <p:nvPr>
            <p:ph type="sldImg" idx="2"/>
          </p:nvPr>
        </p:nvSpPr>
        <p:spPr/>
        <p:txBody>
          <a:bodyPr/>
          <a:lstStyle/>
          <a:p>
            <a:endParaRPr/>
          </a:p>
        </p:txBody>
      </p:sp>
      <p:sp>
        <p:nvSpPr>
          <p:cNvPr id="71"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幻灯片图像占位符 1"/>
          <p:cNvSpPr>
            <a:spLocks noGrp="1" noRot="1" noChangeAspect="1"/>
          </p:cNvSpPr>
          <p:nvPr>
            <p:ph type="sldImg" idx="2"/>
          </p:nvPr>
        </p:nvSpPr>
        <p:spPr/>
        <p:txBody>
          <a:bodyPr/>
          <a:lstStyle/>
          <a:p>
            <a:endParaRPr/>
          </a:p>
        </p:txBody>
      </p:sp>
      <p:sp>
        <p:nvSpPr>
          <p:cNvPr id="74"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幻灯片图像占位符 1"/>
          <p:cNvSpPr>
            <a:spLocks noGrp="1" noRot="1" noChangeAspect="1"/>
          </p:cNvSpPr>
          <p:nvPr>
            <p:ph type="sldImg" idx="2"/>
          </p:nvPr>
        </p:nvSpPr>
        <p:spPr/>
        <p:txBody>
          <a:bodyPr/>
          <a:lstStyle/>
          <a:p>
            <a:endParaRPr/>
          </a:p>
        </p:txBody>
      </p:sp>
      <p:sp>
        <p:nvSpPr>
          <p:cNvPr id="77"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幻灯片图像占位符 1"/>
          <p:cNvSpPr>
            <a:spLocks noGrp="1" noRot="1" noChangeAspect="1"/>
          </p:cNvSpPr>
          <p:nvPr>
            <p:ph type="sldImg" idx="2"/>
          </p:nvPr>
        </p:nvSpPr>
        <p:spPr/>
        <p:txBody>
          <a:bodyPr/>
          <a:lstStyle/>
          <a:p>
            <a:endParaRPr/>
          </a:p>
        </p:txBody>
      </p:sp>
      <p:sp>
        <p:nvSpPr>
          <p:cNvPr id="80"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幻灯片图像占位符 1"/>
          <p:cNvSpPr>
            <a:spLocks noGrp="1" noRot="1" noChangeAspect="1"/>
          </p:cNvSpPr>
          <p:nvPr>
            <p:ph type="sldImg" idx="2"/>
          </p:nvPr>
        </p:nvSpPr>
        <p:spPr/>
        <p:txBody>
          <a:bodyPr/>
          <a:lstStyle/>
          <a:p>
            <a:endParaRPr/>
          </a:p>
        </p:txBody>
      </p:sp>
      <p:sp>
        <p:nvSpPr>
          <p:cNvPr id="8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幻灯片图像占位符 1"/>
          <p:cNvSpPr>
            <a:spLocks noGrp="1" noRot="1" noChangeAspect="1"/>
          </p:cNvSpPr>
          <p:nvPr>
            <p:ph type="sldImg" idx="2"/>
          </p:nvPr>
        </p:nvSpPr>
        <p:spPr/>
        <p:txBody>
          <a:bodyPr/>
          <a:lstStyle/>
          <a:p>
            <a:endParaRPr/>
          </a:p>
        </p:txBody>
      </p:sp>
      <p:sp>
        <p:nvSpPr>
          <p:cNvPr id="86"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060848"/>
            <a:ext cx="9144000" cy="1152128"/>
          </a:xfrm>
        </p:spPr>
        <p:txBody>
          <a:bodyPr anchor="ctr">
            <a:normAutofit/>
          </a:bodyPr>
          <a:lstStyle>
            <a:lvl1pPr algn="ctr">
              <a:defRPr sz="4000"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a:p>
        </p:txBody>
      </p:sp>
      <p:sp>
        <p:nvSpPr>
          <p:cNvPr id="3" name="副标题 2"/>
          <p:cNvSpPr>
            <a:spLocks noGrp="1"/>
          </p:cNvSpPr>
          <p:nvPr>
            <p:ph type="subTitle" idx="1"/>
          </p:nvPr>
        </p:nvSpPr>
        <p:spPr>
          <a:xfrm>
            <a:off x="1530153" y="3429000"/>
            <a:ext cx="9144000" cy="1655762"/>
          </a:xfrm>
        </p:spPr>
        <p:txBody>
          <a:bodyPr anchor="ctr"/>
          <a:lstStyle>
            <a:lvl1pPr marL="0" indent="0" algn="ctr">
              <a:lnSpc>
                <a:spcPct val="150000"/>
              </a:lnSpc>
              <a:buNone/>
              <a:defRPr sz="2400" b="1">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FE86CB2D-1C06-4CC6-ABC5-E641845123D7}" type="datetime1">
              <a:rPr lang="zh-CN" altLang="en-US" smtClean="0"/>
              <a:t>2025/12/23</a:t>
            </a:fld>
            <a:endParaRPr lang="zh-CN" altLang="en-US"/>
          </a:p>
        </p:txBody>
      </p:sp>
      <p:sp>
        <p:nvSpPr>
          <p:cNvPr id="5" name="页脚占位符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zh-CN" altLang="en-US"/>
          </a:p>
        </p:txBody>
      </p:sp>
      <p:sp>
        <p:nvSpPr>
          <p:cNvPr id="6" name="灯片编号占位符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0E835DB4-796A-4EC3-BFF6-34179391875B}" type="slidenum">
              <a:rPr lang="zh-CN" altLang="en-US" smtClean="0"/>
              <a:t>‹#›</a:t>
            </a:fld>
            <a:endParaRPr lang="zh-CN" altLang="en-US"/>
          </a:p>
        </p:txBody>
      </p:sp>
      <p:sp>
        <p:nvSpPr>
          <p:cNvPr id="7" name="矩形 6"/>
          <p:cNvSpPr/>
          <p:nvPr userDrawn="1"/>
        </p:nvSpPr>
        <p:spPr>
          <a:xfrm>
            <a:off x="1127448" y="1412776"/>
            <a:ext cx="9973616"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Picture 4" descr="C:\Users\xing\Desktop\QQ截图20130702014823.png"/>
          <p:cNvPicPr>
            <a:picLocks noChangeAspect="1" noChangeArrowheads="1"/>
          </p:cNvPicPr>
          <p:nvPr userDrawn="1"/>
        </p:nvPicPr>
        <p:blipFill>
          <a:blip r:embed="rId2"/>
          <a:srcRect/>
          <a:stretch>
            <a:fillRect/>
          </a:stretch>
        </p:blipFill>
        <p:spPr bwMode="auto">
          <a:xfrm>
            <a:off x="229054" y="191542"/>
            <a:ext cx="1076707" cy="1066153"/>
          </a:xfrm>
          <a:prstGeom prst="rect">
            <a:avLst/>
          </a:prstGeom>
          <a:noFill/>
          <a:ln>
            <a:noFill/>
          </a:ln>
        </p:spPr>
      </p:pic>
      <p:sp>
        <p:nvSpPr>
          <p:cNvPr id="9" name="文本框 12"/>
          <p:cNvSpPr txBox="1"/>
          <p:nvPr userDrawn="1"/>
        </p:nvSpPr>
        <p:spPr>
          <a:xfrm>
            <a:off x="1423819" y="527650"/>
            <a:ext cx="6096772" cy="523220"/>
          </a:xfrm>
          <a:prstGeom prst="rect">
            <a:avLst/>
          </a:prstGeom>
          <a:noFill/>
        </p:spPr>
        <p:txBody>
          <a:bodyPr wrap="square">
            <a:spAutoFit/>
          </a:bodyPr>
          <a:lstStyle/>
          <a:p>
            <a:pPr lvl="0"/>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交大智能医学组</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316" name="标题 1"/>
          <p:cNvSpPr>
            <a:spLocks noGrp="1"/>
          </p:cNvSpPr>
          <p:nvPr>
            <p:ph type="title"/>
          </p:nvPr>
        </p:nvSpPr>
        <p:spPr/>
        <p:txBody>
          <a:bodyPr/>
          <a:lstStyle/>
          <a:p>
            <a:r>
              <a:rPr lang="zh-CN" altLang="en-US"/>
              <a:t>单击此处编辑母版标题样式</a:t>
            </a:r>
            <a:endParaRPr/>
          </a:p>
        </p:txBody>
      </p:sp>
      <p:sp>
        <p:nvSpPr>
          <p:cNvPr id="317" name="竖排文字占位符 2"/>
          <p:cNvSpPr>
            <a:spLocks noGrp="1"/>
          </p:cNvSpPr>
          <p:nvPr>
            <p:ph type="body" orient="vert" idx="1"/>
          </p:nvPr>
        </p:nvSpPr>
        <p:spPr/>
        <p:txBody>
          <a:bodyPr vert="eaVert"/>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318" name="日期占位符 3"/>
          <p:cNvSpPr>
            <a:spLocks noGrp="1"/>
          </p:cNvSpPr>
          <p:nvPr>
            <p:ph type="dt" sz="half" idx="10"/>
          </p:nvPr>
        </p:nvSpPr>
        <p:spPr/>
        <p:txBody>
          <a:bodyPr/>
          <a:lstStyle/>
          <a:p>
            <a:fld id="{CCFDB554-7C3D-411E-BB10-4E5A5E7A2DE4}" type="datetime1">
              <a:rPr lang="zh-CN" altLang="en-US" smtClean="0"/>
              <a:t>2025/12/23</a:t>
            </a:fld>
            <a:endParaRPr lang="zh-CN" altLang="en-US"/>
          </a:p>
        </p:txBody>
      </p:sp>
      <p:sp>
        <p:nvSpPr>
          <p:cNvPr id="319" name="页脚占位符 4"/>
          <p:cNvSpPr>
            <a:spLocks noGrp="1"/>
          </p:cNvSpPr>
          <p:nvPr>
            <p:ph type="ftr" sz="quarter" idx="11"/>
          </p:nvPr>
        </p:nvSpPr>
        <p:spPr/>
        <p:txBody>
          <a:bodyPr/>
          <a:lstStyle/>
          <a:p>
            <a:endParaRPr lang="zh-CN" altLang="en-US"/>
          </a:p>
        </p:txBody>
      </p:sp>
      <p:sp>
        <p:nvSpPr>
          <p:cNvPr id="320" name="灯片编号占位符 5"/>
          <p:cNvSpPr>
            <a:spLocks noGrp="1"/>
          </p:cNvSpPr>
          <p:nvPr>
            <p:ph type="sldNum" sz="quarter" idx="12"/>
          </p:nvPr>
        </p:nvSpPr>
        <p:spPr/>
        <p:txBody>
          <a:bodyPr/>
          <a:lstStyle/>
          <a:p>
            <a:fld id="{0E835DB4-796A-4EC3-BFF6-34179391875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 name=""/>
        <p:cNvGrpSpPr/>
        <p:nvPr/>
      </p:nvGrpSpPr>
      <p:grpSpPr>
        <a:xfrm>
          <a:off x="0" y="0"/>
          <a:ext cx="0" cy="0"/>
          <a:chOff x="0" y="0"/>
          <a:chExt cx="0" cy="0"/>
        </a:xfrm>
      </p:grpSpPr>
      <p:sp>
        <p:nvSpPr>
          <p:cNvPr id="19"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a:p>
        </p:txBody>
      </p:sp>
      <p:sp>
        <p:nvSpPr>
          <p:cNvPr id="20"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21" name="日期占位符 3"/>
          <p:cNvSpPr>
            <a:spLocks noGrp="1"/>
          </p:cNvSpPr>
          <p:nvPr>
            <p:ph type="dt" sz="half" idx="10"/>
          </p:nvPr>
        </p:nvSpPr>
        <p:spPr/>
        <p:txBody>
          <a:bodyPr/>
          <a:lstStyle/>
          <a:p>
            <a:fld id="{E063BB34-78A8-4416-9546-60C3E2ED1109}" type="datetime1">
              <a:rPr lang="zh-CN" altLang="en-US" smtClean="0"/>
              <a:t>2025/12/23</a:t>
            </a:fld>
            <a:endParaRPr lang="zh-CN" altLang="en-US"/>
          </a:p>
        </p:txBody>
      </p:sp>
      <p:sp>
        <p:nvSpPr>
          <p:cNvPr id="22" name="页脚占位符 4"/>
          <p:cNvSpPr>
            <a:spLocks noGrp="1"/>
          </p:cNvSpPr>
          <p:nvPr>
            <p:ph type="ftr" sz="quarter" idx="11"/>
          </p:nvPr>
        </p:nvSpPr>
        <p:spPr/>
        <p:txBody>
          <a:bodyPr/>
          <a:lstStyle/>
          <a:p>
            <a:endParaRPr lang="zh-CN" altLang="en-US"/>
          </a:p>
        </p:txBody>
      </p:sp>
      <p:sp>
        <p:nvSpPr>
          <p:cNvPr id="23" name="灯片编号占位符 5"/>
          <p:cNvSpPr>
            <a:spLocks noGrp="1"/>
          </p:cNvSpPr>
          <p:nvPr>
            <p:ph type="sldNum" sz="quarter" idx="12"/>
          </p:nvPr>
        </p:nvSpPr>
        <p:spPr/>
        <p:txBody>
          <a:bodyPr/>
          <a:lstStyle/>
          <a:p>
            <a:fld id="{0E835DB4-796A-4EC3-BFF6-34179391875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空白">
    <p:spTree>
      <p:nvGrpSpPr>
        <p:cNvPr id="1" name=""/>
        <p:cNvGrpSpPr/>
        <p:nvPr/>
      </p:nvGrpSpPr>
      <p:grpSpPr>
        <a:xfrm>
          <a:off x="0" y="0"/>
          <a:ext cx="0" cy="0"/>
          <a:chOff x="0" y="0"/>
          <a:chExt cx="0" cy="0"/>
        </a:xfrm>
      </p:grpSpPr>
      <p:sp>
        <p:nvSpPr>
          <p:cNvPr id="25" name="日期占位符 1"/>
          <p:cNvSpPr>
            <a:spLocks noGrp="1"/>
          </p:cNvSpPr>
          <p:nvPr>
            <p:ph type="dt" sz="half" idx="10"/>
          </p:nvPr>
        </p:nvSpPr>
        <p:spPr/>
        <p:txBody>
          <a:bodyPr/>
          <a:lstStyle/>
          <a:p>
            <a:fld id="{A7E83704-0F95-4F4D-9789-BE67A884C130}" type="datetime1">
              <a:rPr lang="zh-CN" altLang="en-US" smtClean="0"/>
              <a:t>2025/12/23</a:t>
            </a:fld>
            <a:endParaRPr lang="zh-CN" altLang="en-US"/>
          </a:p>
        </p:txBody>
      </p:sp>
      <p:sp>
        <p:nvSpPr>
          <p:cNvPr id="26" name="页脚占位符 2"/>
          <p:cNvSpPr>
            <a:spLocks noGrp="1"/>
          </p:cNvSpPr>
          <p:nvPr>
            <p:ph type="ftr" sz="quarter" idx="11"/>
          </p:nvPr>
        </p:nvSpPr>
        <p:spPr/>
        <p:txBody>
          <a:bodyPr/>
          <a:lstStyle/>
          <a:p>
            <a:endParaRPr lang="zh-CN" altLang="en-US"/>
          </a:p>
        </p:txBody>
      </p:sp>
      <p:sp>
        <p:nvSpPr>
          <p:cNvPr id="27"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空白">
    <p:spTree>
      <p:nvGrpSpPr>
        <p:cNvPr id="1" name=""/>
        <p:cNvGrpSpPr/>
        <p:nvPr/>
      </p:nvGrpSpPr>
      <p:grpSpPr>
        <a:xfrm>
          <a:off x="0" y="0"/>
          <a:ext cx="0" cy="0"/>
          <a:chOff x="0" y="0"/>
          <a:chExt cx="0" cy="0"/>
        </a:xfrm>
      </p:grpSpPr>
      <p:sp>
        <p:nvSpPr>
          <p:cNvPr id="32" name="日期占位符 1"/>
          <p:cNvSpPr>
            <a:spLocks noGrp="1"/>
          </p:cNvSpPr>
          <p:nvPr>
            <p:ph type="dt" sz="half" idx="10"/>
          </p:nvPr>
        </p:nvSpPr>
        <p:spPr/>
        <p:txBody>
          <a:bodyPr/>
          <a:lstStyle/>
          <a:p>
            <a:fld id="{96CB580F-A642-42C3-9030-5AA81CDEB00B}" type="datetime1">
              <a:rPr lang="zh-CN" altLang="en-US" smtClean="0"/>
              <a:t>2025/12/23</a:t>
            </a:fld>
            <a:endParaRPr lang="zh-CN" altLang="en-US"/>
          </a:p>
        </p:txBody>
      </p:sp>
      <p:sp>
        <p:nvSpPr>
          <p:cNvPr id="33" name="页脚占位符 2"/>
          <p:cNvSpPr>
            <a:spLocks noGrp="1"/>
          </p:cNvSpPr>
          <p:nvPr>
            <p:ph type="ftr" sz="quarter" idx="11"/>
          </p:nvPr>
        </p:nvSpPr>
        <p:spPr/>
        <p:txBody>
          <a:bodyPr/>
          <a:lstStyle/>
          <a:p>
            <a:endParaRPr lang="zh-CN" altLang="en-US"/>
          </a:p>
        </p:txBody>
      </p:sp>
      <p:sp>
        <p:nvSpPr>
          <p:cNvPr id="34"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5"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4_空白">
    <p:spTree>
      <p:nvGrpSpPr>
        <p:cNvPr id="1" name=""/>
        <p:cNvGrpSpPr/>
        <p:nvPr/>
      </p:nvGrpSpPr>
      <p:grpSpPr>
        <a:xfrm>
          <a:off x="0" y="0"/>
          <a:ext cx="0" cy="0"/>
          <a:chOff x="0" y="0"/>
          <a:chExt cx="0" cy="0"/>
        </a:xfrm>
      </p:grpSpPr>
      <p:sp>
        <p:nvSpPr>
          <p:cNvPr id="39" name="日期占位符 1"/>
          <p:cNvSpPr>
            <a:spLocks noGrp="1"/>
          </p:cNvSpPr>
          <p:nvPr>
            <p:ph type="dt" sz="half" idx="10"/>
          </p:nvPr>
        </p:nvSpPr>
        <p:spPr/>
        <p:txBody>
          <a:bodyPr/>
          <a:lstStyle/>
          <a:p>
            <a:fld id="{A93D62FF-1332-4A3E-8AC4-6561B519B88D}" type="datetime1">
              <a:rPr lang="zh-CN" altLang="en-US" smtClean="0"/>
              <a:t>2025/12/23</a:t>
            </a:fld>
            <a:endParaRPr lang="zh-CN" altLang="en-US"/>
          </a:p>
        </p:txBody>
      </p:sp>
      <p:sp>
        <p:nvSpPr>
          <p:cNvPr id="40" name="页脚占位符 2"/>
          <p:cNvSpPr>
            <a:spLocks noGrp="1"/>
          </p:cNvSpPr>
          <p:nvPr>
            <p:ph type="ftr" sz="quarter" idx="11"/>
          </p:nvPr>
        </p:nvSpPr>
        <p:spPr/>
        <p:txBody>
          <a:bodyPr/>
          <a:lstStyle/>
          <a:p>
            <a:endParaRPr lang="zh-CN" altLang="en-US"/>
          </a:p>
        </p:txBody>
      </p:sp>
      <p:sp>
        <p:nvSpPr>
          <p:cNvPr id="41"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2"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3"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空白">
    <p:spTree>
      <p:nvGrpSpPr>
        <p:cNvPr id="1" name=""/>
        <p:cNvGrpSpPr/>
        <p:nvPr/>
      </p:nvGrpSpPr>
      <p:grpSpPr>
        <a:xfrm>
          <a:off x="0" y="0"/>
          <a:ext cx="0" cy="0"/>
          <a:chOff x="0" y="0"/>
          <a:chExt cx="0" cy="0"/>
        </a:xfrm>
      </p:grpSpPr>
      <p:sp>
        <p:nvSpPr>
          <p:cNvPr id="46" name="日期占位符 1"/>
          <p:cNvSpPr>
            <a:spLocks noGrp="1"/>
          </p:cNvSpPr>
          <p:nvPr>
            <p:ph type="dt" sz="half" idx="10"/>
          </p:nvPr>
        </p:nvSpPr>
        <p:spPr/>
        <p:txBody>
          <a:bodyPr/>
          <a:lstStyle/>
          <a:p>
            <a:fld id="{DBC12690-F40F-443D-9684-ADDF3E4AD5DE}" type="datetime1">
              <a:rPr lang="zh-CN" altLang="en-US" smtClean="0"/>
              <a:t>2025/12/23</a:t>
            </a:fld>
            <a:endParaRPr lang="zh-CN" altLang="en-US"/>
          </a:p>
        </p:txBody>
      </p:sp>
      <p:sp>
        <p:nvSpPr>
          <p:cNvPr id="47" name="页脚占位符 2"/>
          <p:cNvSpPr>
            <a:spLocks noGrp="1"/>
          </p:cNvSpPr>
          <p:nvPr>
            <p:ph type="ftr" sz="quarter" idx="11"/>
          </p:nvPr>
        </p:nvSpPr>
        <p:spPr/>
        <p:txBody>
          <a:bodyPr/>
          <a:lstStyle/>
          <a:p>
            <a:endParaRPr lang="zh-CN" altLang="en-US"/>
          </a:p>
        </p:txBody>
      </p:sp>
      <p:sp>
        <p:nvSpPr>
          <p:cNvPr id="48"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9"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1"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空白">
    <p:spTree>
      <p:nvGrpSpPr>
        <p:cNvPr id="1" name=""/>
        <p:cNvGrpSpPr/>
        <p:nvPr/>
      </p:nvGrpSpPr>
      <p:grpSpPr>
        <a:xfrm>
          <a:off x="0" y="0"/>
          <a:ext cx="0" cy="0"/>
          <a:chOff x="0" y="0"/>
          <a:chExt cx="0" cy="0"/>
        </a:xfrm>
      </p:grpSpPr>
      <p:sp>
        <p:nvSpPr>
          <p:cNvPr id="53" name="日期占位符 1"/>
          <p:cNvSpPr>
            <a:spLocks noGrp="1"/>
          </p:cNvSpPr>
          <p:nvPr>
            <p:ph type="dt" sz="half" idx="10"/>
          </p:nvPr>
        </p:nvSpPr>
        <p:spPr/>
        <p:txBody>
          <a:bodyPr/>
          <a:lstStyle/>
          <a:p>
            <a:fld id="{11240EBD-674A-4F44-82F5-CFE9E34379B9}" type="datetime1">
              <a:rPr lang="zh-CN" altLang="en-US" smtClean="0"/>
              <a:t>2025/12/23</a:t>
            </a:fld>
            <a:endParaRPr lang="zh-CN" altLang="en-US"/>
          </a:p>
        </p:txBody>
      </p:sp>
      <p:sp>
        <p:nvSpPr>
          <p:cNvPr id="54" name="页脚占位符 2"/>
          <p:cNvSpPr>
            <a:spLocks noGrp="1"/>
          </p:cNvSpPr>
          <p:nvPr>
            <p:ph type="ftr" sz="quarter" idx="11"/>
          </p:nvPr>
        </p:nvSpPr>
        <p:spPr/>
        <p:txBody>
          <a:bodyPr/>
          <a:lstStyle/>
          <a:p>
            <a:endParaRPr lang="zh-CN" altLang="en-US"/>
          </a:p>
        </p:txBody>
      </p:sp>
      <p:sp>
        <p:nvSpPr>
          <p:cNvPr id="55"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7"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8"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空白">
    <p:spTree>
      <p:nvGrpSpPr>
        <p:cNvPr id="1" name=""/>
        <p:cNvGrpSpPr/>
        <p:nvPr/>
      </p:nvGrpSpPr>
      <p:grpSpPr>
        <a:xfrm>
          <a:off x="0" y="0"/>
          <a:ext cx="0" cy="0"/>
          <a:chOff x="0" y="0"/>
          <a:chExt cx="0" cy="0"/>
        </a:xfrm>
      </p:grpSpPr>
      <p:sp>
        <p:nvSpPr>
          <p:cNvPr id="60" name="日期占位符 1"/>
          <p:cNvSpPr>
            <a:spLocks noGrp="1"/>
          </p:cNvSpPr>
          <p:nvPr>
            <p:ph type="dt" sz="half" idx="10"/>
          </p:nvPr>
        </p:nvSpPr>
        <p:spPr/>
        <p:txBody>
          <a:bodyPr/>
          <a:lstStyle/>
          <a:p>
            <a:fld id="{EF00039C-053A-4BD5-B642-1D2E2D29D1F8}" type="datetime1">
              <a:rPr lang="zh-CN" altLang="en-US" smtClean="0"/>
              <a:t>2025/12/23</a:t>
            </a:fld>
            <a:endParaRPr lang="zh-CN" altLang="en-US"/>
          </a:p>
        </p:txBody>
      </p:sp>
      <p:sp>
        <p:nvSpPr>
          <p:cNvPr id="61" name="页脚占位符 2"/>
          <p:cNvSpPr>
            <a:spLocks noGrp="1"/>
          </p:cNvSpPr>
          <p:nvPr>
            <p:ph type="ftr" sz="quarter" idx="11"/>
          </p:nvPr>
        </p:nvSpPr>
        <p:spPr/>
        <p:txBody>
          <a:bodyPr/>
          <a:lstStyle/>
          <a:p>
            <a:endParaRPr lang="zh-CN" altLang="en-US"/>
          </a:p>
        </p:txBody>
      </p:sp>
      <p:sp>
        <p:nvSpPr>
          <p:cNvPr id="62"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8_空白">
    <p:spTree>
      <p:nvGrpSpPr>
        <p:cNvPr id="1" name=""/>
        <p:cNvGrpSpPr/>
        <p:nvPr/>
      </p:nvGrpSpPr>
      <p:grpSpPr>
        <a:xfrm>
          <a:off x="0" y="0"/>
          <a:ext cx="0" cy="0"/>
          <a:chOff x="0" y="0"/>
          <a:chExt cx="0" cy="0"/>
        </a:xfrm>
      </p:grpSpPr>
      <p:sp>
        <p:nvSpPr>
          <p:cNvPr id="67" name="日期占位符 1"/>
          <p:cNvSpPr>
            <a:spLocks noGrp="1"/>
          </p:cNvSpPr>
          <p:nvPr>
            <p:ph type="dt" sz="half" idx="10"/>
          </p:nvPr>
        </p:nvSpPr>
        <p:spPr/>
        <p:txBody>
          <a:bodyPr/>
          <a:lstStyle/>
          <a:p>
            <a:fld id="{01EE8D6D-2DCC-403C-BCF5-B9DB3BC757DB}" type="datetime1">
              <a:rPr lang="zh-CN" altLang="en-US" smtClean="0"/>
              <a:t>2025/12/23</a:t>
            </a:fld>
            <a:endParaRPr lang="zh-CN" altLang="en-US"/>
          </a:p>
        </p:txBody>
      </p:sp>
      <p:sp>
        <p:nvSpPr>
          <p:cNvPr id="68" name="页脚占位符 2"/>
          <p:cNvSpPr>
            <a:spLocks noGrp="1"/>
          </p:cNvSpPr>
          <p:nvPr>
            <p:ph type="ftr" sz="quarter" idx="11"/>
          </p:nvPr>
        </p:nvSpPr>
        <p:spPr/>
        <p:txBody>
          <a:bodyPr/>
          <a:lstStyle/>
          <a:p>
            <a:endParaRPr lang="zh-CN" altLang="en-US"/>
          </a:p>
        </p:txBody>
      </p:sp>
      <p:sp>
        <p:nvSpPr>
          <p:cNvPr id="69"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0"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1"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
        <p:nvSpPr>
          <p:cNvPr id="74" name="Rectangle 164"/>
          <p:cNvSpPr>
            <a:spLocks noGrp="1" noChangeArrowheads="1"/>
          </p:cNvSpPr>
          <p:nvPr>
            <p:ph type="dt" sz="half" idx="10"/>
          </p:nvPr>
        </p:nvSpPr>
        <p:spPr>
          <a:xfrm>
            <a:off x="402170" y="6248400"/>
            <a:ext cx="3052233" cy="476250"/>
          </a:xfrm>
        </p:spPr>
        <p:txBody>
          <a:bodyPr/>
          <a:lstStyle>
            <a:lvl1pPr>
              <a:defRPr/>
            </a:lvl1pPr>
          </a:lstStyle>
          <a:p>
            <a:pPr>
              <a:defRPr/>
            </a:pPr>
            <a:fld id="{7D8D3325-4C9A-419F-933E-ED8A7AC7855C}" type="datetime1">
              <a:rPr lang="zh-CN" altLang="en-US" smtClean="0"/>
              <a:t>2025/12/23</a:t>
            </a:fld>
            <a:endParaRPr lang="en-US" altLang="zh-CN"/>
          </a:p>
        </p:txBody>
      </p:sp>
      <p:sp>
        <p:nvSpPr>
          <p:cNvPr id="75"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76"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7"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11" name="标题 1"/>
          <p:cNvSpPr>
            <a:spLocks noGrp="1"/>
          </p:cNvSpPr>
          <p:nvPr>
            <p:ph type="title"/>
          </p:nvPr>
        </p:nvSpPr>
        <p:spPr>
          <a:xfrm>
            <a:off x="407368" y="365125"/>
            <a:ext cx="11377264" cy="611387"/>
          </a:xfrm>
        </p:spPr>
        <p:txBody>
          <a:bodyPr>
            <a:normAutofit/>
          </a:bodyPr>
          <a:lstStyle>
            <a:lvl1pPr>
              <a:defRPr sz="3200" b="1">
                <a:solidFill>
                  <a:srgbClr val="0070C0"/>
                </a:solidFill>
              </a:defRPr>
            </a:lvl1pPr>
          </a:lstStyle>
          <a:p>
            <a:r>
              <a:rPr lang="zh-CN" altLang="en-US" dirty="0"/>
              <a:t>单击此处编辑母版标题样式</a:t>
            </a:r>
            <a:endParaRPr/>
          </a:p>
        </p:txBody>
      </p:sp>
      <p:sp>
        <p:nvSpPr>
          <p:cNvPr id="12" name="内容占位符 2"/>
          <p:cNvSpPr>
            <a:spLocks noGrp="1"/>
          </p:cNvSpPr>
          <p:nvPr>
            <p:ph idx="1"/>
          </p:nvPr>
        </p:nvSpPr>
        <p:spPr>
          <a:xfrm>
            <a:off x="407368" y="1174679"/>
            <a:ext cx="11377264" cy="5181671"/>
          </a:xfrm>
        </p:spPr>
        <p:txBody>
          <a:bodyPr/>
          <a:lstStyle>
            <a:lvl1pPr marL="228600" indent="-228600">
              <a:lnSpc>
                <a:spcPct val="100000"/>
              </a:lnSpc>
              <a:spcBef>
                <a:spcPts val="600"/>
              </a:spcBef>
              <a:spcAft>
                <a:spcPts val="600"/>
              </a:spcAft>
              <a:buSzPct val="100000"/>
              <a:buFont typeface="Wingdings" panose="05000000000000000000" pitchFamily="2" charset="2"/>
              <a:buChar char="n"/>
              <a:defRPr sz="2400" b="1"/>
            </a:lvl1pPr>
            <a:lvl2pPr marL="685800" indent="-228600">
              <a:lnSpc>
                <a:spcPct val="100000"/>
              </a:lnSpc>
              <a:spcBef>
                <a:spcPts val="300"/>
              </a:spcBef>
              <a:buSzPct val="100000"/>
              <a:buFont typeface="Wingdings" panose="05000000000000000000" pitchFamily="2" charset="2"/>
              <a:buChar char="ü"/>
              <a:defRPr sz="2000"/>
            </a:lvl2pPr>
            <a:lvl3pPr>
              <a:lnSpc>
                <a:spcPct val="100000"/>
              </a:lnSpc>
              <a:spcBef>
                <a:spcPts val="600"/>
              </a:spcBef>
              <a:defRPr sz="1800"/>
            </a:lvl3pPr>
            <a:lvl4pPr>
              <a:lnSpc>
                <a:spcPct val="100000"/>
              </a:lnSpc>
              <a:spcBef>
                <a:spcPts val="600"/>
              </a:spcBef>
              <a:defRPr sz="1600"/>
            </a:lvl4pPr>
            <a:lvl5pPr>
              <a:lnSpc>
                <a:spcPct val="100000"/>
              </a:lnSpc>
              <a:spcBef>
                <a:spcPts val="600"/>
              </a:spcBef>
              <a:defRPr sz="1600"/>
            </a:lvl5pPr>
          </a:lstStyle>
          <a:p>
            <a:pPr lvl="0"/>
            <a:r>
              <a:rPr lang="zh-CN" altLang="en-US" dirty="0"/>
              <a:t>单击此处编辑母版文本样式</a:t>
            </a:r>
            <a:endParaRPr/>
          </a:p>
          <a:p>
            <a:pPr lvl="1"/>
            <a:r>
              <a:rPr lang="zh-CN" altLang="en-US" dirty="0"/>
              <a:t>二级</a:t>
            </a:r>
            <a:endParaRPr/>
          </a:p>
          <a:p>
            <a:pPr lvl="2"/>
            <a:r>
              <a:rPr lang="zh-CN" altLang="en-US" dirty="0"/>
              <a:t>三级</a:t>
            </a:r>
            <a:endParaRPr/>
          </a:p>
          <a:p>
            <a:pPr lvl="3"/>
            <a:r>
              <a:rPr lang="zh-CN" altLang="en-US" dirty="0"/>
              <a:t>四级</a:t>
            </a:r>
            <a:endParaRPr/>
          </a:p>
          <a:p>
            <a:pPr lvl="4"/>
            <a:r>
              <a:rPr lang="zh-CN" altLang="en-US" dirty="0"/>
              <a:t>五级</a:t>
            </a:r>
            <a:endParaRPr/>
          </a:p>
        </p:txBody>
      </p:sp>
      <p:sp>
        <p:nvSpPr>
          <p:cNvPr id="13" name="日期占位符 3"/>
          <p:cNvSpPr>
            <a:spLocks noGrp="1"/>
          </p:cNvSpPr>
          <p:nvPr>
            <p:ph type="dt" sz="half" idx="10"/>
          </p:nvPr>
        </p:nvSpPr>
        <p:spPr/>
        <p:txBody>
          <a:bodyPr/>
          <a:lstStyle/>
          <a:p>
            <a:fld id="{5F7AB8B9-61D2-4DF1-9923-40241E7E18BE}" type="datetime1">
              <a:rPr lang="zh-CN" altLang="en-US" smtClean="0"/>
              <a:t>2025/12/23</a:t>
            </a:fld>
            <a:endParaRPr lang="zh-CN" altLang="en-US"/>
          </a:p>
        </p:txBody>
      </p:sp>
      <p:sp>
        <p:nvSpPr>
          <p:cNvPr id="14" name="页脚占位符 4"/>
          <p:cNvSpPr>
            <a:spLocks noGrp="1"/>
          </p:cNvSpPr>
          <p:nvPr>
            <p:ph type="ftr" sz="quarter" idx="11"/>
          </p:nvPr>
        </p:nvSpPr>
        <p:spPr/>
        <p:txBody>
          <a:bodyPr/>
          <a:lstStyle/>
          <a:p>
            <a:endParaRPr lang="zh-CN" altLang="en-US"/>
          </a:p>
        </p:txBody>
      </p:sp>
      <p:sp>
        <p:nvSpPr>
          <p:cNvPr id="15" name="灯片编号占位符 5"/>
          <p:cNvSpPr>
            <a:spLocks noGrp="1"/>
          </p:cNvSpPr>
          <p:nvPr>
            <p:ph type="sldNum" sz="quarter" idx="12"/>
          </p:nvPr>
        </p:nvSpPr>
        <p:spPr/>
        <p:txBody>
          <a:bodyPr/>
          <a:lstStyle/>
          <a:p>
            <a:fld id="{0E835DB4-796A-4EC3-BFF6-34179391875B}" type="slidenum">
              <a:rPr lang="zh-CN" altLang="en-US" smtClean="0"/>
              <a:t>‹#›</a:t>
            </a:fld>
            <a:endParaRPr lang="zh-CN" altLang="en-US"/>
          </a:p>
        </p:txBody>
      </p:sp>
      <p:sp>
        <p:nvSpPr>
          <p:cNvPr id="16" name="矩形 8"/>
          <p:cNvSpPr/>
          <p:nvPr userDrawn="1"/>
        </p:nvSpPr>
        <p:spPr>
          <a:xfrm>
            <a:off x="407368" y="1052736"/>
            <a:ext cx="11377264" cy="45719"/>
          </a:xfrm>
          <a:prstGeom prst="rect">
            <a:avLst/>
          </a:prstGeom>
          <a:gradFill flip="none" rotWithShape="1">
            <a:gsLst>
              <a:gs pos="0">
                <a:srgbClr val="C00000"/>
              </a:gs>
              <a:gs pos="56000">
                <a:schemeClr val="accent2">
                  <a:lumMod val="40000"/>
                  <a:lumOff val="6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
          <p:cNvPicPr>
            <a:picLocks noChangeAspect="1" noChangeArrowheads="1"/>
          </p:cNvPicPr>
          <p:nvPr userDrawn="1"/>
        </p:nvPicPr>
        <p:blipFill>
          <a:blip r:embed="rId2" cstate="print"/>
          <a:srcRect/>
          <a:stretch>
            <a:fillRect/>
          </a:stretch>
        </p:blipFill>
        <p:spPr bwMode="auto">
          <a:xfrm>
            <a:off x="11214074" y="386338"/>
            <a:ext cx="579755" cy="568960"/>
          </a:xfrm>
          <a:prstGeom prst="rect">
            <a:avLst/>
          </a:prstGeom>
          <a:noFill/>
          <a:ln>
            <a:noFill/>
          </a:ln>
          <a:effec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9_空白">
    <p:spTree>
      <p:nvGrpSpPr>
        <p:cNvPr id="1" name=""/>
        <p:cNvGrpSpPr/>
        <p:nvPr/>
      </p:nvGrpSpPr>
      <p:grpSpPr>
        <a:xfrm>
          <a:off x="0" y="0"/>
          <a:ext cx="0" cy="0"/>
          <a:chOff x="0" y="0"/>
          <a:chExt cx="0" cy="0"/>
        </a:xfrm>
      </p:grpSpPr>
      <p:sp>
        <p:nvSpPr>
          <p:cNvPr id="81" name="日期占位符 1"/>
          <p:cNvSpPr>
            <a:spLocks noGrp="1"/>
          </p:cNvSpPr>
          <p:nvPr>
            <p:ph type="dt" sz="half" idx="10"/>
          </p:nvPr>
        </p:nvSpPr>
        <p:spPr/>
        <p:txBody>
          <a:bodyPr/>
          <a:lstStyle/>
          <a:p>
            <a:fld id="{DBB0A94F-673A-4035-810B-AFA735C27657}" type="datetime1">
              <a:rPr lang="zh-CN" altLang="en-US" smtClean="0"/>
              <a:t>2025/12/23</a:t>
            </a:fld>
            <a:endParaRPr lang="zh-CN" altLang="en-US"/>
          </a:p>
        </p:txBody>
      </p:sp>
      <p:sp>
        <p:nvSpPr>
          <p:cNvPr id="82" name="页脚占位符 2"/>
          <p:cNvSpPr>
            <a:spLocks noGrp="1"/>
          </p:cNvSpPr>
          <p:nvPr>
            <p:ph type="ftr" sz="quarter" idx="11"/>
          </p:nvPr>
        </p:nvSpPr>
        <p:spPr/>
        <p:txBody>
          <a:bodyPr/>
          <a:lstStyle/>
          <a:p>
            <a:endParaRPr lang="zh-CN" altLang="en-US"/>
          </a:p>
        </p:txBody>
      </p:sp>
      <p:sp>
        <p:nvSpPr>
          <p:cNvPr id="83"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0_空白">
    <p:spTree>
      <p:nvGrpSpPr>
        <p:cNvPr id="1" name=""/>
        <p:cNvGrpSpPr/>
        <p:nvPr/>
      </p:nvGrpSpPr>
      <p:grpSpPr>
        <a:xfrm>
          <a:off x="0" y="0"/>
          <a:ext cx="0" cy="0"/>
          <a:chOff x="0" y="0"/>
          <a:chExt cx="0" cy="0"/>
        </a:xfrm>
      </p:grpSpPr>
      <p:sp>
        <p:nvSpPr>
          <p:cNvPr id="94" name="日期占位符 1"/>
          <p:cNvSpPr>
            <a:spLocks noGrp="1"/>
          </p:cNvSpPr>
          <p:nvPr>
            <p:ph type="dt" sz="half" idx="10"/>
          </p:nvPr>
        </p:nvSpPr>
        <p:spPr/>
        <p:txBody>
          <a:bodyPr/>
          <a:lstStyle/>
          <a:p>
            <a:fld id="{B88EA8D3-C115-453A-8352-F800254ACA85}" type="datetime1">
              <a:rPr lang="zh-CN" altLang="en-US" smtClean="0"/>
              <a:t>2025/12/23</a:t>
            </a:fld>
            <a:endParaRPr lang="zh-CN" altLang="en-US"/>
          </a:p>
        </p:txBody>
      </p:sp>
      <p:sp>
        <p:nvSpPr>
          <p:cNvPr id="95" name="页脚占位符 2"/>
          <p:cNvSpPr>
            <a:spLocks noGrp="1"/>
          </p:cNvSpPr>
          <p:nvPr>
            <p:ph type="ftr" sz="quarter" idx="11"/>
          </p:nvPr>
        </p:nvSpPr>
        <p:spPr/>
        <p:txBody>
          <a:bodyPr/>
          <a:lstStyle/>
          <a:p>
            <a:endParaRPr lang="zh-CN" altLang="en-US"/>
          </a:p>
        </p:txBody>
      </p:sp>
      <p:sp>
        <p:nvSpPr>
          <p:cNvPr id="96"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7"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8"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9"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1_空白">
    <p:spTree>
      <p:nvGrpSpPr>
        <p:cNvPr id="1" name=""/>
        <p:cNvGrpSpPr/>
        <p:nvPr/>
      </p:nvGrpSpPr>
      <p:grpSpPr>
        <a:xfrm>
          <a:off x="0" y="0"/>
          <a:ext cx="0" cy="0"/>
          <a:chOff x="0" y="0"/>
          <a:chExt cx="0" cy="0"/>
        </a:xfrm>
      </p:grpSpPr>
      <p:sp>
        <p:nvSpPr>
          <p:cNvPr id="101" name="日期占位符 1"/>
          <p:cNvSpPr>
            <a:spLocks noGrp="1"/>
          </p:cNvSpPr>
          <p:nvPr>
            <p:ph type="dt" sz="half" idx="10"/>
          </p:nvPr>
        </p:nvSpPr>
        <p:spPr/>
        <p:txBody>
          <a:bodyPr/>
          <a:lstStyle/>
          <a:p>
            <a:fld id="{7A8999B5-353E-4F2A-9311-85A939DA064F}" type="datetime1">
              <a:rPr lang="zh-CN" altLang="en-US" smtClean="0"/>
              <a:t>2025/12/23</a:t>
            </a:fld>
            <a:endParaRPr lang="zh-CN" altLang="en-US"/>
          </a:p>
        </p:txBody>
      </p:sp>
      <p:sp>
        <p:nvSpPr>
          <p:cNvPr id="102" name="页脚占位符 2"/>
          <p:cNvSpPr>
            <a:spLocks noGrp="1"/>
          </p:cNvSpPr>
          <p:nvPr>
            <p:ph type="ftr" sz="quarter" idx="11"/>
          </p:nvPr>
        </p:nvSpPr>
        <p:spPr/>
        <p:txBody>
          <a:bodyPr/>
          <a:lstStyle/>
          <a:p>
            <a:endParaRPr lang="zh-CN" altLang="en-US"/>
          </a:p>
        </p:txBody>
      </p:sp>
      <p:sp>
        <p:nvSpPr>
          <p:cNvPr id="103"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4"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5"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6"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2_空白">
    <p:spTree>
      <p:nvGrpSpPr>
        <p:cNvPr id="1" name=""/>
        <p:cNvGrpSpPr/>
        <p:nvPr/>
      </p:nvGrpSpPr>
      <p:grpSpPr>
        <a:xfrm>
          <a:off x="0" y="0"/>
          <a:ext cx="0" cy="0"/>
          <a:chOff x="0" y="0"/>
          <a:chExt cx="0" cy="0"/>
        </a:xfrm>
      </p:grpSpPr>
      <p:sp>
        <p:nvSpPr>
          <p:cNvPr id="108" name="日期占位符 1"/>
          <p:cNvSpPr>
            <a:spLocks noGrp="1"/>
          </p:cNvSpPr>
          <p:nvPr>
            <p:ph type="dt" sz="half" idx="10"/>
          </p:nvPr>
        </p:nvSpPr>
        <p:spPr/>
        <p:txBody>
          <a:bodyPr/>
          <a:lstStyle/>
          <a:p>
            <a:fld id="{8066A3C2-5420-4AAD-915F-36FA640BDF7A}" type="datetime1">
              <a:rPr lang="zh-CN" altLang="en-US" smtClean="0"/>
              <a:t>2025/12/23</a:t>
            </a:fld>
            <a:endParaRPr lang="zh-CN" altLang="en-US"/>
          </a:p>
        </p:txBody>
      </p:sp>
      <p:sp>
        <p:nvSpPr>
          <p:cNvPr id="109" name="页脚占位符 2"/>
          <p:cNvSpPr>
            <a:spLocks noGrp="1"/>
          </p:cNvSpPr>
          <p:nvPr>
            <p:ph type="ftr" sz="quarter" idx="11"/>
          </p:nvPr>
        </p:nvSpPr>
        <p:spPr/>
        <p:txBody>
          <a:bodyPr/>
          <a:lstStyle/>
          <a:p>
            <a:endParaRPr lang="zh-CN" altLang="en-US"/>
          </a:p>
        </p:txBody>
      </p:sp>
      <p:sp>
        <p:nvSpPr>
          <p:cNvPr id="110"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1"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2"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3"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3_空白">
    <p:spTree>
      <p:nvGrpSpPr>
        <p:cNvPr id="1" name=""/>
        <p:cNvGrpSpPr/>
        <p:nvPr/>
      </p:nvGrpSpPr>
      <p:grpSpPr>
        <a:xfrm>
          <a:off x="0" y="0"/>
          <a:ext cx="0" cy="0"/>
          <a:chOff x="0" y="0"/>
          <a:chExt cx="0" cy="0"/>
        </a:xfrm>
      </p:grpSpPr>
      <p:sp>
        <p:nvSpPr>
          <p:cNvPr id="115" name="日期占位符 1"/>
          <p:cNvSpPr>
            <a:spLocks noGrp="1"/>
          </p:cNvSpPr>
          <p:nvPr>
            <p:ph type="dt" sz="half" idx="10"/>
          </p:nvPr>
        </p:nvSpPr>
        <p:spPr/>
        <p:txBody>
          <a:bodyPr/>
          <a:lstStyle/>
          <a:p>
            <a:fld id="{B7C4B50A-26EE-4CEA-BA56-5FAFF16EF2C3}" type="datetime1">
              <a:rPr lang="zh-CN" altLang="en-US" smtClean="0"/>
              <a:t>2025/12/23</a:t>
            </a:fld>
            <a:endParaRPr lang="zh-CN" altLang="en-US"/>
          </a:p>
        </p:txBody>
      </p:sp>
      <p:sp>
        <p:nvSpPr>
          <p:cNvPr id="116" name="页脚占位符 2"/>
          <p:cNvSpPr>
            <a:spLocks noGrp="1"/>
          </p:cNvSpPr>
          <p:nvPr>
            <p:ph type="ftr" sz="quarter" idx="11"/>
          </p:nvPr>
        </p:nvSpPr>
        <p:spPr/>
        <p:txBody>
          <a:bodyPr/>
          <a:lstStyle/>
          <a:p>
            <a:endParaRPr lang="zh-CN" altLang="en-US"/>
          </a:p>
        </p:txBody>
      </p:sp>
      <p:sp>
        <p:nvSpPr>
          <p:cNvPr id="117"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8"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9"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0"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4_空白">
    <p:spTree>
      <p:nvGrpSpPr>
        <p:cNvPr id="1" name=""/>
        <p:cNvGrpSpPr/>
        <p:nvPr/>
      </p:nvGrpSpPr>
      <p:grpSpPr>
        <a:xfrm>
          <a:off x="0" y="0"/>
          <a:ext cx="0" cy="0"/>
          <a:chOff x="0" y="0"/>
          <a:chExt cx="0" cy="0"/>
        </a:xfrm>
      </p:grpSpPr>
      <p:sp>
        <p:nvSpPr>
          <p:cNvPr id="122" name="日期占位符 1"/>
          <p:cNvSpPr>
            <a:spLocks noGrp="1"/>
          </p:cNvSpPr>
          <p:nvPr>
            <p:ph type="dt" sz="half" idx="10"/>
          </p:nvPr>
        </p:nvSpPr>
        <p:spPr/>
        <p:txBody>
          <a:bodyPr/>
          <a:lstStyle/>
          <a:p>
            <a:fld id="{B405FCC5-45BB-4FF1-8F09-14B94C879C38}" type="datetime1">
              <a:rPr lang="zh-CN" altLang="en-US" smtClean="0"/>
              <a:t>2025/12/23</a:t>
            </a:fld>
            <a:endParaRPr lang="zh-CN" altLang="en-US"/>
          </a:p>
        </p:txBody>
      </p:sp>
      <p:sp>
        <p:nvSpPr>
          <p:cNvPr id="123" name="页脚占位符 2"/>
          <p:cNvSpPr>
            <a:spLocks noGrp="1"/>
          </p:cNvSpPr>
          <p:nvPr>
            <p:ph type="ftr" sz="quarter" idx="11"/>
          </p:nvPr>
        </p:nvSpPr>
        <p:spPr/>
        <p:txBody>
          <a:bodyPr/>
          <a:lstStyle/>
          <a:p>
            <a:endParaRPr lang="zh-CN" altLang="en-US"/>
          </a:p>
        </p:txBody>
      </p:sp>
      <p:sp>
        <p:nvSpPr>
          <p:cNvPr id="124"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5"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6"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7"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5_空白">
    <p:spTree>
      <p:nvGrpSpPr>
        <p:cNvPr id="1" name=""/>
        <p:cNvGrpSpPr/>
        <p:nvPr/>
      </p:nvGrpSpPr>
      <p:grpSpPr>
        <a:xfrm>
          <a:off x="0" y="0"/>
          <a:ext cx="0" cy="0"/>
          <a:chOff x="0" y="0"/>
          <a:chExt cx="0" cy="0"/>
        </a:xfrm>
      </p:grpSpPr>
      <p:sp>
        <p:nvSpPr>
          <p:cNvPr id="129" name="日期占位符 1"/>
          <p:cNvSpPr>
            <a:spLocks noGrp="1"/>
          </p:cNvSpPr>
          <p:nvPr>
            <p:ph type="dt" sz="half" idx="10"/>
          </p:nvPr>
        </p:nvSpPr>
        <p:spPr/>
        <p:txBody>
          <a:bodyPr/>
          <a:lstStyle/>
          <a:p>
            <a:fld id="{DCF18A4A-63E3-4799-9C0B-12D8542262C3}" type="datetime1">
              <a:rPr lang="zh-CN" altLang="en-US" smtClean="0"/>
              <a:t>2025/12/23</a:t>
            </a:fld>
            <a:endParaRPr lang="zh-CN" altLang="en-US"/>
          </a:p>
        </p:txBody>
      </p:sp>
      <p:sp>
        <p:nvSpPr>
          <p:cNvPr id="130" name="页脚占位符 2"/>
          <p:cNvSpPr>
            <a:spLocks noGrp="1"/>
          </p:cNvSpPr>
          <p:nvPr>
            <p:ph type="ftr" sz="quarter" idx="11"/>
          </p:nvPr>
        </p:nvSpPr>
        <p:spPr/>
        <p:txBody>
          <a:bodyPr/>
          <a:lstStyle/>
          <a:p>
            <a:endParaRPr lang="zh-CN" altLang="en-US"/>
          </a:p>
        </p:txBody>
      </p:sp>
      <p:sp>
        <p:nvSpPr>
          <p:cNvPr id="131"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2"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3"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4"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6_空白">
    <p:spTree>
      <p:nvGrpSpPr>
        <p:cNvPr id="1" name=""/>
        <p:cNvGrpSpPr/>
        <p:nvPr/>
      </p:nvGrpSpPr>
      <p:grpSpPr>
        <a:xfrm>
          <a:off x="0" y="0"/>
          <a:ext cx="0" cy="0"/>
          <a:chOff x="0" y="0"/>
          <a:chExt cx="0" cy="0"/>
        </a:xfrm>
      </p:grpSpPr>
      <p:sp>
        <p:nvSpPr>
          <p:cNvPr id="136" name="日期占位符 1"/>
          <p:cNvSpPr>
            <a:spLocks noGrp="1"/>
          </p:cNvSpPr>
          <p:nvPr>
            <p:ph type="dt" sz="half" idx="10"/>
          </p:nvPr>
        </p:nvSpPr>
        <p:spPr/>
        <p:txBody>
          <a:bodyPr/>
          <a:lstStyle/>
          <a:p>
            <a:fld id="{0C3E0E9D-D6C1-47AE-8FDB-0F8D22E253A1}" type="datetime1">
              <a:rPr lang="zh-CN" altLang="en-US" smtClean="0"/>
              <a:t>2025/12/23</a:t>
            </a:fld>
            <a:endParaRPr lang="zh-CN" altLang="en-US"/>
          </a:p>
        </p:txBody>
      </p:sp>
      <p:sp>
        <p:nvSpPr>
          <p:cNvPr id="137" name="页脚占位符 2"/>
          <p:cNvSpPr>
            <a:spLocks noGrp="1"/>
          </p:cNvSpPr>
          <p:nvPr>
            <p:ph type="ftr" sz="quarter" idx="11"/>
          </p:nvPr>
        </p:nvSpPr>
        <p:spPr/>
        <p:txBody>
          <a:bodyPr/>
          <a:lstStyle/>
          <a:p>
            <a:endParaRPr lang="zh-CN" altLang="en-US"/>
          </a:p>
        </p:txBody>
      </p:sp>
      <p:sp>
        <p:nvSpPr>
          <p:cNvPr id="138"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9"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0"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1"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7_空白">
    <p:spTree>
      <p:nvGrpSpPr>
        <p:cNvPr id="1" name=""/>
        <p:cNvGrpSpPr/>
        <p:nvPr/>
      </p:nvGrpSpPr>
      <p:grpSpPr>
        <a:xfrm>
          <a:off x="0" y="0"/>
          <a:ext cx="0" cy="0"/>
          <a:chOff x="0" y="0"/>
          <a:chExt cx="0" cy="0"/>
        </a:xfrm>
      </p:grpSpPr>
      <p:sp>
        <p:nvSpPr>
          <p:cNvPr id="143" name="日期占位符 1"/>
          <p:cNvSpPr>
            <a:spLocks noGrp="1"/>
          </p:cNvSpPr>
          <p:nvPr>
            <p:ph type="dt" sz="half" idx="10"/>
          </p:nvPr>
        </p:nvSpPr>
        <p:spPr/>
        <p:txBody>
          <a:bodyPr/>
          <a:lstStyle/>
          <a:p>
            <a:fld id="{44DC151D-A39F-40CC-80FD-6A321B2D2956}" type="datetime1">
              <a:rPr lang="zh-CN" altLang="en-US" smtClean="0"/>
              <a:t>2025/12/23</a:t>
            </a:fld>
            <a:endParaRPr lang="zh-CN" altLang="en-US"/>
          </a:p>
        </p:txBody>
      </p:sp>
      <p:sp>
        <p:nvSpPr>
          <p:cNvPr id="144" name="页脚占位符 2"/>
          <p:cNvSpPr>
            <a:spLocks noGrp="1"/>
          </p:cNvSpPr>
          <p:nvPr>
            <p:ph type="ftr" sz="quarter" idx="11"/>
          </p:nvPr>
        </p:nvSpPr>
        <p:spPr/>
        <p:txBody>
          <a:bodyPr/>
          <a:lstStyle/>
          <a:p>
            <a:endParaRPr lang="zh-CN" altLang="en-US"/>
          </a:p>
        </p:txBody>
      </p:sp>
      <p:sp>
        <p:nvSpPr>
          <p:cNvPr id="145"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6"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7"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8"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节标题">
    <p:spTree>
      <p:nvGrpSpPr>
        <p:cNvPr id="1" name=""/>
        <p:cNvGrpSpPr/>
        <p:nvPr/>
      </p:nvGrpSpPr>
      <p:grpSpPr>
        <a:xfrm>
          <a:off x="0" y="0"/>
          <a:ext cx="0" cy="0"/>
          <a:chOff x="0" y="0"/>
          <a:chExt cx="0" cy="0"/>
        </a:xfrm>
      </p:grpSpPr>
      <p:sp>
        <p:nvSpPr>
          <p:cNvPr id="150" name="矩形 6"/>
          <p:cNvSpPr/>
          <p:nvPr userDrawn="1"/>
        </p:nvSpPr>
        <p:spPr>
          <a:xfrm>
            <a:off x="2" y="6400631"/>
            <a:ext cx="12191999" cy="457368"/>
          </a:xfrm>
          <a:prstGeom prst="rect">
            <a:avLst/>
          </a:prstGeom>
          <a:gradFill>
            <a:gsLst>
              <a:gs pos="44000">
                <a:schemeClr val="bg1"/>
              </a:gs>
              <a:gs pos="5000">
                <a:schemeClr val="bg1"/>
              </a:gs>
              <a:gs pos="2000">
                <a:schemeClr val="bg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0" tIns="71995" rIns="143990" bIns="71995" numCol="1" spcCol="0" rtlCol="0" fromWordArt="0" anchor="ctr" anchorCtr="0" forceAA="0" compatLnSpc="1">
            <a:noAutofit/>
          </a:bodyPr>
          <a:lstStyle/>
          <a:p>
            <a:pPr algn="ctr"/>
            <a:endParaRPr lang="zh-CN" altLang="en-US" sz="1430">
              <a:latin typeface="微软雅黑" panose="020B0503020204020204" pitchFamily="34" charset="-122"/>
              <a:ea typeface="微软雅黑" panose="020B0503020204020204" pitchFamily="34" charset="-122"/>
            </a:endParaRPr>
          </a:p>
        </p:txBody>
      </p:sp>
      <p:sp>
        <p:nvSpPr>
          <p:cNvPr id="151" name="AutoShape 32"/>
          <p:cNvSpPr>
            <a:spLocks noChangeArrowheads="1"/>
          </p:cNvSpPr>
          <p:nvPr userDrawn="1"/>
        </p:nvSpPr>
        <p:spPr bwMode="auto">
          <a:xfrm>
            <a:off x="377231" y="-11247"/>
            <a:ext cx="594796" cy="977533"/>
          </a:xfrm>
          <a:prstGeom prst="roundRect">
            <a:avLst>
              <a:gd name="adj" fmla="val 5630"/>
            </a:avLst>
          </a:prstGeom>
          <a:gradFill rotWithShape="1">
            <a:gsLst>
              <a:gs pos="0">
                <a:srgbClr val="78522E"/>
              </a:gs>
              <a:gs pos="100000">
                <a:srgbClr val="78522E">
                  <a:lumMod val="72000"/>
                  <a:lumOff val="28000"/>
                </a:srgbClr>
              </a:gs>
            </a:gsLst>
            <a:lin ang="5400000" scaled="1"/>
          </a:gradFill>
          <a:ln w="6350" algn="ctr">
            <a:noFill/>
            <a:round/>
          </a:ln>
          <a:effectLst/>
        </p:spPr>
        <p:txBody>
          <a:bodyPr wrap="none" anchor="ctr"/>
          <a:lstStyle/>
          <a:p>
            <a:pPr marL="0" marR="0" lvl="0" indent="0" algn="ctr" defTabSz="1440180" eaLnBrk="1" fontAlgn="auto" latinLnBrk="0" hangingPunct="1">
              <a:lnSpc>
                <a:spcPct val="120000"/>
              </a:lnSpc>
              <a:spcBef>
                <a:spcPct val="20000"/>
              </a:spcBef>
              <a:spcAft>
                <a:spcPts val="0"/>
              </a:spcAft>
              <a:buClr>
                <a:srgbClr val="E1B40C"/>
              </a:buClr>
              <a:buSzTx/>
              <a:buFont typeface="微软雅黑" panose="020B0503020204020204" pitchFamily="34" charset="-122"/>
              <a:buNone/>
              <a:defRPr/>
            </a:pPr>
            <a:endParaRPr kumimoji="0" lang="zh-CN" altLang="en-US" sz="1575" b="1" i="0" u="none" strike="noStrike" kern="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pic>
        <p:nvPicPr>
          <p:cNvPr id="152" name="图片 2"/>
          <p:cNvPicPr>
            <a:picLocks noChangeAspect="1"/>
          </p:cNvPicPr>
          <p:nvPr userDrawn="1"/>
        </p:nvPicPr>
        <p:blipFill rotWithShape="1">
          <a:blip r:embed="rId2"/>
          <a:srcRect r="7137" b="18597"/>
          <a:stretch>
            <a:fillRect/>
          </a:stretch>
        </p:blipFill>
        <p:spPr>
          <a:xfrm>
            <a:off x="9207693" y="5858804"/>
            <a:ext cx="2984307" cy="99919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88"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a:p>
        </p:txBody>
      </p:sp>
      <p:sp>
        <p:nvSpPr>
          <p:cNvPr id="89"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a:p>
        </p:txBody>
      </p:sp>
      <p:sp>
        <p:nvSpPr>
          <p:cNvPr id="90" name="日期占位符 3"/>
          <p:cNvSpPr>
            <a:spLocks noGrp="1"/>
          </p:cNvSpPr>
          <p:nvPr>
            <p:ph type="dt" sz="half" idx="10"/>
          </p:nvPr>
        </p:nvSpPr>
        <p:spPr/>
        <p:txBody>
          <a:bodyPr/>
          <a:lstStyle/>
          <a:p>
            <a:fld id="{20C2D0EE-CE59-43AF-8BF7-7366A36D50AB}" type="datetime1">
              <a:rPr lang="zh-CN" altLang="en-US" smtClean="0"/>
              <a:t>2025/12/23</a:t>
            </a:fld>
            <a:endParaRPr lang="zh-CN" altLang="en-US"/>
          </a:p>
        </p:txBody>
      </p:sp>
      <p:sp>
        <p:nvSpPr>
          <p:cNvPr id="91" name="页脚占位符 4"/>
          <p:cNvSpPr>
            <a:spLocks noGrp="1"/>
          </p:cNvSpPr>
          <p:nvPr>
            <p:ph type="ftr" sz="quarter" idx="11"/>
          </p:nvPr>
        </p:nvSpPr>
        <p:spPr/>
        <p:txBody>
          <a:bodyPr/>
          <a:lstStyle/>
          <a:p>
            <a:endParaRPr lang="zh-CN" altLang="en-US"/>
          </a:p>
        </p:txBody>
      </p:sp>
      <p:sp>
        <p:nvSpPr>
          <p:cNvPr id="92" name="灯片编号占位符 5"/>
          <p:cNvSpPr>
            <a:spLocks noGrp="1"/>
          </p:cNvSpPr>
          <p:nvPr>
            <p:ph type="sldNum" sz="quarter" idx="12"/>
          </p:nvPr>
        </p:nvSpPr>
        <p:spPr/>
        <p:txBody>
          <a:bodyPr/>
          <a:lstStyle/>
          <a:p>
            <a:fld id="{0E835DB4-796A-4EC3-BFF6-34179391875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8_空白">
    <p:spTree>
      <p:nvGrpSpPr>
        <p:cNvPr id="1" name=""/>
        <p:cNvGrpSpPr/>
        <p:nvPr/>
      </p:nvGrpSpPr>
      <p:grpSpPr>
        <a:xfrm>
          <a:off x="0" y="0"/>
          <a:ext cx="0" cy="0"/>
          <a:chOff x="0" y="0"/>
          <a:chExt cx="0" cy="0"/>
        </a:xfrm>
      </p:grpSpPr>
      <p:sp>
        <p:nvSpPr>
          <p:cNvPr id="154" name="日期占位符 1"/>
          <p:cNvSpPr>
            <a:spLocks noGrp="1"/>
          </p:cNvSpPr>
          <p:nvPr>
            <p:ph type="dt" sz="half" idx="10"/>
          </p:nvPr>
        </p:nvSpPr>
        <p:spPr/>
        <p:txBody>
          <a:bodyPr/>
          <a:lstStyle/>
          <a:p>
            <a:fld id="{1680D913-BBEA-43FE-A559-C3C283F6EED6}" type="datetime1">
              <a:rPr lang="zh-CN" altLang="en-US" smtClean="0"/>
              <a:t>2025/12/23</a:t>
            </a:fld>
            <a:endParaRPr lang="zh-CN" altLang="en-US"/>
          </a:p>
        </p:txBody>
      </p:sp>
      <p:sp>
        <p:nvSpPr>
          <p:cNvPr id="155" name="页脚占位符 2"/>
          <p:cNvSpPr>
            <a:spLocks noGrp="1"/>
          </p:cNvSpPr>
          <p:nvPr>
            <p:ph type="ftr" sz="quarter" idx="11"/>
          </p:nvPr>
        </p:nvSpPr>
        <p:spPr/>
        <p:txBody>
          <a:bodyPr/>
          <a:lstStyle/>
          <a:p>
            <a:endParaRPr lang="zh-CN" altLang="en-US"/>
          </a:p>
        </p:txBody>
      </p:sp>
      <p:sp>
        <p:nvSpPr>
          <p:cNvPr id="156"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7"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8"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9"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9_空白">
    <p:spTree>
      <p:nvGrpSpPr>
        <p:cNvPr id="1" name=""/>
        <p:cNvGrpSpPr/>
        <p:nvPr/>
      </p:nvGrpSpPr>
      <p:grpSpPr>
        <a:xfrm>
          <a:off x="0" y="0"/>
          <a:ext cx="0" cy="0"/>
          <a:chOff x="0" y="0"/>
          <a:chExt cx="0" cy="0"/>
        </a:xfrm>
      </p:grpSpPr>
      <p:sp>
        <p:nvSpPr>
          <p:cNvPr id="168" name="日期占位符 1"/>
          <p:cNvSpPr>
            <a:spLocks noGrp="1"/>
          </p:cNvSpPr>
          <p:nvPr>
            <p:ph type="dt" sz="half" idx="10"/>
          </p:nvPr>
        </p:nvSpPr>
        <p:spPr/>
        <p:txBody>
          <a:bodyPr/>
          <a:lstStyle/>
          <a:p>
            <a:fld id="{DC22E4A4-8E6E-4686-A020-9E2D2E6C7F52}" type="datetime1">
              <a:rPr lang="zh-CN" altLang="en-US" smtClean="0"/>
              <a:t>2025/12/23</a:t>
            </a:fld>
            <a:endParaRPr lang="zh-CN" altLang="en-US"/>
          </a:p>
        </p:txBody>
      </p:sp>
      <p:sp>
        <p:nvSpPr>
          <p:cNvPr id="169" name="页脚占位符 2"/>
          <p:cNvSpPr>
            <a:spLocks noGrp="1"/>
          </p:cNvSpPr>
          <p:nvPr>
            <p:ph type="ftr" sz="quarter" idx="11"/>
          </p:nvPr>
        </p:nvSpPr>
        <p:spPr/>
        <p:txBody>
          <a:bodyPr/>
          <a:lstStyle/>
          <a:p>
            <a:endParaRPr lang="zh-CN" altLang="en-US"/>
          </a:p>
        </p:txBody>
      </p:sp>
      <p:sp>
        <p:nvSpPr>
          <p:cNvPr id="170"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1"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2"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3"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0_空白">
    <p:spTree>
      <p:nvGrpSpPr>
        <p:cNvPr id="1" name=""/>
        <p:cNvGrpSpPr/>
        <p:nvPr/>
      </p:nvGrpSpPr>
      <p:grpSpPr>
        <a:xfrm>
          <a:off x="0" y="0"/>
          <a:ext cx="0" cy="0"/>
          <a:chOff x="0" y="0"/>
          <a:chExt cx="0" cy="0"/>
        </a:xfrm>
      </p:grpSpPr>
      <p:sp>
        <p:nvSpPr>
          <p:cNvPr id="175" name="日期占位符 1"/>
          <p:cNvSpPr>
            <a:spLocks noGrp="1"/>
          </p:cNvSpPr>
          <p:nvPr>
            <p:ph type="dt" sz="half" idx="10"/>
          </p:nvPr>
        </p:nvSpPr>
        <p:spPr/>
        <p:txBody>
          <a:bodyPr/>
          <a:lstStyle/>
          <a:p>
            <a:fld id="{B5224BE5-7422-439A-8C3C-A3025EEED106}" type="datetime1">
              <a:rPr lang="zh-CN" altLang="en-US" smtClean="0"/>
              <a:t>2025/12/23</a:t>
            </a:fld>
            <a:endParaRPr lang="zh-CN" altLang="en-US"/>
          </a:p>
        </p:txBody>
      </p:sp>
      <p:sp>
        <p:nvSpPr>
          <p:cNvPr id="176" name="页脚占位符 2"/>
          <p:cNvSpPr>
            <a:spLocks noGrp="1"/>
          </p:cNvSpPr>
          <p:nvPr>
            <p:ph type="ftr" sz="quarter" idx="11"/>
          </p:nvPr>
        </p:nvSpPr>
        <p:spPr/>
        <p:txBody>
          <a:bodyPr/>
          <a:lstStyle/>
          <a:p>
            <a:endParaRPr lang="zh-CN" altLang="en-US"/>
          </a:p>
        </p:txBody>
      </p:sp>
      <p:sp>
        <p:nvSpPr>
          <p:cNvPr id="177"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8"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9"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0"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1_空白">
    <p:spTree>
      <p:nvGrpSpPr>
        <p:cNvPr id="1" name=""/>
        <p:cNvGrpSpPr/>
        <p:nvPr/>
      </p:nvGrpSpPr>
      <p:grpSpPr>
        <a:xfrm>
          <a:off x="0" y="0"/>
          <a:ext cx="0" cy="0"/>
          <a:chOff x="0" y="0"/>
          <a:chExt cx="0" cy="0"/>
        </a:xfrm>
      </p:grpSpPr>
      <p:sp>
        <p:nvSpPr>
          <p:cNvPr id="182" name="日期占位符 1"/>
          <p:cNvSpPr>
            <a:spLocks noGrp="1"/>
          </p:cNvSpPr>
          <p:nvPr>
            <p:ph type="dt" sz="half" idx="10"/>
          </p:nvPr>
        </p:nvSpPr>
        <p:spPr/>
        <p:txBody>
          <a:bodyPr/>
          <a:lstStyle/>
          <a:p>
            <a:fld id="{EB881487-A6F3-4B0E-B176-6CFB5DB7A18C}" type="datetime1">
              <a:rPr lang="zh-CN" altLang="en-US" smtClean="0"/>
              <a:t>2025/12/23</a:t>
            </a:fld>
            <a:endParaRPr lang="zh-CN" altLang="en-US"/>
          </a:p>
        </p:txBody>
      </p:sp>
      <p:sp>
        <p:nvSpPr>
          <p:cNvPr id="183" name="页脚占位符 2"/>
          <p:cNvSpPr>
            <a:spLocks noGrp="1"/>
          </p:cNvSpPr>
          <p:nvPr>
            <p:ph type="ftr" sz="quarter" idx="11"/>
          </p:nvPr>
        </p:nvSpPr>
        <p:spPr/>
        <p:txBody>
          <a:bodyPr/>
          <a:lstStyle/>
          <a:p>
            <a:endParaRPr lang="zh-CN" altLang="en-US"/>
          </a:p>
        </p:txBody>
      </p:sp>
      <p:sp>
        <p:nvSpPr>
          <p:cNvPr id="184"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5"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6"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7"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2_空白">
    <p:spTree>
      <p:nvGrpSpPr>
        <p:cNvPr id="1" name=""/>
        <p:cNvGrpSpPr/>
        <p:nvPr/>
      </p:nvGrpSpPr>
      <p:grpSpPr>
        <a:xfrm>
          <a:off x="0" y="0"/>
          <a:ext cx="0" cy="0"/>
          <a:chOff x="0" y="0"/>
          <a:chExt cx="0" cy="0"/>
        </a:xfrm>
      </p:grpSpPr>
      <p:sp>
        <p:nvSpPr>
          <p:cNvPr id="189" name="日期占位符 1"/>
          <p:cNvSpPr>
            <a:spLocks noGrp="1"/>
          </p:cNvSpPr>
          <p:nvPr>
            <p:ph type="dt" sz="half" idx="10"/>
          </p:nvPr>
        </p:nvSpPr>
        <p:spPr/>
        <p:txBody>
          <a:bodyPr/>
          <a:lstStyle/>
          <a:p>
            <a:fld id="{058FCC4A-B6B5-4A16-BF04-2E9DFB699187}" type="datetime1">
              <a:rPr lang="zh-CN" altLang="en-US" smtClean="0"/>
              <a:t>2025/12/23</a:t>
            </a:fld>
            <a:endParaRPr lang="zh-CN" altLang="en-US"/>
          </a:p>
        </p:txBody>
      </p:sp>
      <p:sp>
        <p:nvSpPr>
          <p:cNvPr id="190" name="页脚占位符 2"/>
          <p:cNvSpPr>
            <a:spLocks noGrp="1"/>
          </p:cNvSpPr>
          <p:nvPr>
            <p:ph type="ftr" sz="quarter" idx="11"/>
          </p:nvPr>
        </p:nvSpPr>
        <p:spPr/>
        <p:txBody>
          <a:bodyPr/>
          <a:lstStyle/>
          <a:p>
            <a:endParaRPr lang="zh-CN" altLang="en-US"/>
          </a:p>
        </p:txBody>
      </p:sp>
      <p:sp>
        <p:nvSpPr>
          <p:cNvPr id="191"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2"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3"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4"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3_空白">
    <p:spTree>
      <p:nvGrpSpPr>
        <p:cNvPr id="1" name=""/>
        <p:cNvGrpSpPr/>
        <p:nvPr/>
      </p:nvGrpSpPr>
      <p:grpSpPr>
        <a:xfrm>
          <a:off x="0" y="0"/>
          <a:ext cx="0" cy="0"/>
          <a:chOff x="0" y="0"/>
          <a:chExt cx="0" cy="0"/>
        </a:xfrm>
      </p:grpSpPr>
      <p:sp>
        <p:nvSpPr>
          <p:cNvPr id="196" name="日期占位符 1"/>
          <p:cNvSpPr>
            <a:spLocks noGrp="1"/>
          </p:cNvSpPr>
          <p:nvPr>
            <p:ph type="dt" sz="half" idx="10"/>
          </p:nvPr>
        </p:nvSpPr>
        <p:spPr/>
        <p:txBody>
          <a:bodyPr/>
          <a:lstStyle/>
          <a:p>
            <a:fld id="{B83C7605-3F0C-448F-BF53-BA6F9990A68D}" type="datetime1">
              <a:rPr lang="zh-CN" altLang="en-US" smtClean="0"/>
              <a:t>2025/12/23</a:t>
            </a:fld>
            <a:endParaRPr lang="zh-CN" altLang="en-US"/>
          </a:p>
        </p:txBody>
      </p:sp>
      <p:sp>
        <p:nvSpPr>
          <p:cNvPr id="197" name="页脚占位符 2"/>
          <p:cNvSpPr>
            <a:spLocks noGrp="1"/>
          </p:cNvSpPr>
          <p:nvPr>
            <p:ph type="ftr" sz="quarter" idx="11"/>
          </p:nvPr>
        </p:nvSpPr>
        <p:spPr/>
        <p:txBody>
          <a:bodyPr/>
          <a:lstStyle/>
          <a:p>
            <a:endParaRPr lang="zh-CN" altLang="en-US"/>
          </a:p>
        </p:txBody>
      </p:sp>
      <p:sp>
        <p:nvSpPr>
          <p:cNvPr id="198"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9"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0"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1"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4_空白">
    <p:spTree>
      <p:nvGrpSpPr>
        <p:cNvPr id="1" name=""/>
        <p:cNvGrpSpPr/>
        <p:nvPr/>
      </p:nvGrpSpPr>
      <p:grpSpPr>
        <a:xfrm>
          <a:off x="0" y="0"/>
          <a:ext cx="0" cy="0"/>
          <a:chOff x="0" y="0"/>
          <a:chExt cx="0" cy="0"/>
        </a:xfrm>
      </p:grpSpPr>
      <p:sp>
        <p:nvSpPr>
          <p:cNvPr id="203" name="日期占位符 1"/>
          <p:cNvSpPr>
            <a:spLocks noGrp="1"/>
          </p:cNvSpPr>
          <p:nvPr>
            <p:ph type="dt" sz="half" idx="10"/>
          </p:nvPr>
        </p:nvSpPr>
        <p:spPr/>
        <p:txBody>
          <a:bodyPr/>
          <a:lstStyle/>
          <a:p>
            <a:fld id="{5358CDEB-69A9-4B60-B341-702FDE90B5D9}" type="datetime1">
              <a:rPr lang="zh-CN" altLang="en-US" smtClean="0"/>
              <a:t>2025/12/23</a:t>
            </a:fld>
            <a:endParaRPr lang="zh-CN" altLang="en-US"/>
          </a:p>
        </p:txBody>
      </p:sp>
      <p:sp>
        <p:nvSpPr>
          <p:cNvPr id="204" name="页脚占位符 2"/>
          <p:cNvSpPr>
            <a:spLocks noGrp="1"/>
          </p:cNvSpPr>
          <p:nvPr>
            <p:ph type="ftr" sz="quarter" idx="11"/>
          </p:nvPr>
        </p:nvSpPr>
        <p:spPr/>
        <p:txBody>
          <a:bodyPr/>
          <a:lstStyle/>
          <a:p>
            <a:endParaRPr lang="zh-CN" altLang="en-US"/>
          </a:p>
        </p:txBody>
      </p:sp>
      <p:sp>
        <p:nvSpPr>
          <p:cNvPr id="205"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6"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7"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8"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标题幻灯片">
    <p:spTree>
      <p:nvGrpSpPr>
        <p:cNvPr id="1" name=""/>
        <p:cNvGrpSpPr/>
        <p:nvPr/>
      </p:nvGrpSpPr>
      <p:grpSpPr>
        <a:xfrm>
          <a:off x="0" y="0"/>
          <a:ext cx="0" cy="0"/>
          <a:chOff x="0" y="0"/>
          <a:chExt cx="0" cy="0"/>
        </a:xfrm>
      </p:grpSpPr>
      <p:sp>
        <p:nvSpPr>
          <p:cNvPr id="210" name="Rectangle 164"/>
          <p:cNvSpPr>
            <a:spLocks noGrp="1" noChangeArrowheads="1"/>
          </p:cNvSpPr>
          <p:nvPr>
            <p:ph type="dt" sz="half" idx="10"/>
          </p:nvPr>
        </p:nvSpPr>
        <p:spPr>
          <a:xfrm>
            <a:off x="402170" y="6248400"/>
            <a:ext cx="3052233" cy="476250"/>
          </a:xfrm>
        </p:spPr>
        <p:txBody>
          <a:bodyPr/>
          <a:lstStyle>
            <a:lvl1pPr>
              <a:defRPr/>
            </a:lvl1pPr>
          </a:lstStyle>
          <a:p>
            <a:pPr>
              <a:defRPr/>
            </a:pPr>
            <a:fld id="{02CCA818-57AB-4CFF-9162-4E3ECC7D6954}" type="datetime1">
              <a:rPr lang="zh-CN" altLang="en-US" smtClean="0"/>
              <a:t>2025/12/23</a:t>
            </a:fld>
            <a:endParaRPr lang="en-US" altLang="zh-CN"/>
          </a:p>
        </p:txBody>
      </p:sp>
      <p:sp>
        <p:nvSpPr>
          <p:cNvPr id="211"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212"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3"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4"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5"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5_空白">
    <p:spTree>
      <p:nvGrpSpPr>
        <p:cNvPr id="1" name=""/>
        <p:cNvGrpSpPr/>
        <p:nvPr/>
      </p:nvGrpSpPr>
      <p:grpSpPr>
        <a:xfrm>
          <a:off x="0" y="0"/>
          <a:ext cx="0" cy="0"/>
          <a:chOff x="0" y="0"/>
          <a:chExt cx="0" cy="0"/>
        </a:xfrm>
      </p:grpSpPr>
      <p:sp>
        <p:nvSpPr>
          <p:cNvPr id="217" name="日期占位符 1"/>
          <p:cNvSpPr>
            <a:spLocks noGrp="1"/>
          </p:cNvSpPr>
          <p:nvPr>
            <p:ph type="dt" sz="half" idx="10"/>
          </p:nvPr>
        </p:nvSpPr>
        <p:spPr/>
        <p:txBody>
          <a:bodyPr/>
          <a:lstStyle/>
          <a:p>
            <a:fld id="{4664EF49-A918-437E-BF04-477987095AA1}" type="datetime1">
              <a:rPr lang="zh-CN" altLang="en-US" smtClean="0"/>
              <a:t>2025/12/23</a:t>
            </a:fld>
            <a:endParaRPr lang="zh-CN" altLang="en-US"/>
          </a:p>
        </p:txBody>
      </p:sp>
      <p:sp>
        <p:nvSpPr>
          <p:cNvPr id="218" name="页脚占位符 2"/>
          <p:cNvSpPr>
            <a:spLocks noGrp="1"/>
          </p:cNvSpPr>
          <p:nvPr>
            <p:ph type="ftr" sz="quarter" idx="11"/>
          </p:nvPr>
        </p:nvSpPr>
        <p:spPr/>
        <p:txBody>
          <a:bodyPr/>
          <a:lstStyle/>
          <a:p>
            <a:endParaRPr lang="zh-CN" altLang="en-US"/>
          </a:p>
        </p:txBody>
      </p:sp>
      <p:sp>
        <p:nvSpPr>
          <p:cNvPr id="219"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0"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1"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2"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6_空白">
    <p:spTree>
      <p:nvGrpSpPr>
        <p:cNvPr id="1" name=""/>
        <p:cNvGrpSpPr/>
        <p:nvPr/>
      </p:nvGrpSpPr>
      <p:grpSpPr>
        <a:xfrm>
          <a:off x="0" y="0"/>
          <a:ext cx="0" cy="0"/>
          <a:chOff x="0" y="0"/>
          <a:chExt cx="0" cy="0"/>
        </a:xfrm>
      </p:grpSpPr>
      <p:sp>
        <p:nvSpPr>
          <p:cNvPr id="224" name="日期占位符 1"/>
          <p:cNvSpPr>
            <a:spLocks noGrp="1"/>
          </p:cNvSpPr>
          <p:nvPr>
            <p:ph type="dt" sz="half" idx="10"/>
          </p:nvPr>
        </p:nvSpPr>
        <p:spPr/>
        <p:txBody>
          <a:bodyPr/>
          <a:lstStyle/>
          <a:p>
            <a:fld id="{ACA09CDC-A25F-4E08-A010-8869A6E557DA}" type="datetime1">
              <a:rPr lang="zh-CN" altLang="en-US" smtClean="0"/>
              <a:t>2025/12/23</a:t>
            </a:fld>
            <a:endParaRPr lang="zh-CN" altLang="en-US"/>
          </a:p>
        </p:txBody>
      </p:sp>
      <p:sp>
        <p:nvSpPr>
          <p:cNvPr id="225" name="页脚占位符 2"/>
          <p:cNvSpPr>
            <a:spLocks noGrp="1"/>
          </p:cNvSpPr>
          <p:nvPr>
            <p:ph type="ftr" sz="quarter" idx="11"/>
          </p:nvPr>
        </p:nvSpPr>
        <p:spPr/>
        <p:txBody>
          <a:bodyPr/>
          <a:lstStyle/>
          <a:p>
            <a:endParaRPr lang="zh-CN" altLang="en-US"/>
          </a:p>
        </p:txBody>
      </p:sp>
      <p:sp>
        <p:nvSpPr>
          <p:cNvPr id="226"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7"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8"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9"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161" name="标题 1"/>
          <p:cNvSpPr>
            <a:spLocks noGrp="1"/>
          </p:cNvSpPr>
          <p:nvPr>
            <p:ph type="title"/>
          </p:nvPr>
        </p:nvSpPr>
        <p:spPr/>
        <p:txBody>
          <a:bodyPr/>
          <a:lstStyle/>
          <a:p>
            <a:r>
              <a:rPr lang="zh-CN" altLang="en-US"/>
              <a:t>单击此处编辑母版标题样式</a:t>
            </a:r>
            <a:endParaRPr/>
          </a:p>
        </p:txBody>
      </p:sp>
      <p:sp>
        <p:nvSpPr>
          <p:cNvPr id="162"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163"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164" name="日期占位符 4"/>
          <p:cNvSpPr>
            <a:spLocks noGrp="1"/>
          </p:cNvSpPr>
          <p:nvPr>
            <p:ph type="dt" sz="half" idx="10"/>
          </p:nvPr>
        </p:nvSpPr>
        <p:spPr/>
        <p:txBody>
          <a:bodyPr/>
          <a:lstStyle/>
          <a:p>
            <a:fld id="{326910D1-A646-4683-8E4A-5B126FB06C82}" type="datetime1">
              <a:rPr lang="zh-CN" altLang="en-US" smtClean="0"/>
              <a:t>2025/12/23</a:t>
            </a:fld>
            <a:endParaRPr lang="zh-CN" altLang="en-US"/>
          </a:p>
        </p:txBody>
      </p:sp>
      <p:sp>
        <p:nvSpPr>
          <p:cNvPr id="165" name="页脚占位符 5"/>
          <p:cNvSpPr>
            <a:spLocks noGrp="1"/>
          </p:cNvSpPr>
          <p:nvPr>
            <p:ph type="ftr" sz="quarter" idx="11"/>
          </p:nvPr>
        </p:nvSpPr>
        <p:spPr/>
        <p:txBody>
          <a:bodyPr/>
          <a:lstStyle/>
          <a:p>
            <a:endParaRPr lang="zh-CN" altLang="en-US"/>
          </a:p>
        </p:txBody>
      </p:sp>
      <p:sp>
        <p:nvSpPr>
          <p:cNvPr id="166" name="灯片编号占位符 6"/>
          <p:cNvSpPr>
            <a:spLocks noGrp="1"/>
          </p:cNvSpPr>
          <p:nvPr>
            <p:ph type="sldNum" sz="quarter" idx="12"/>
          </p:nvPr>
        </p:nvSpPr>
        <p:spPr/>
        <p:txBody>
          <a:bodyPr/>
          <a:lstStyle/>
          <a:p>
            <a:fld id="{0E835DB4-796A-4EC3-BFF6-34179391875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7_空白">
    <p:spTree>
      <p:nvGrpSpPr>
        <p:cNvPr id="1" name=""/>
        <p:cNvGrpSpPr/>
        <p:nvPr/>
      </p:nvGrpSpPr>
      <p:grpSpPr>
        <a:xfrm>
          <a:off x="0" y="0"/>
          <a:ext cx="0" cy="0"/>
          <a:chOff x="0" y="0"/>
          <a:chExt cx="0" cy="0"/>
        </a:xfrm>
      </p:grpSpPr>
      <p:sp>
        <p:nvSpPr>
          <p:cNvPr id="231" name="日期占位符 1"/>
          <p:cNvSpPr>
            <a:spLocks noGrp="1"/>
          </p:cNvSpPr>
          <p:nvPr>
            <p:ph type="dt" sz="half" idx="10"/>
          </p:nvPr>
        </p:nvSpPr>
        <p:spPr/>
        <p:txBody>
          <a:bodyPr/>
          <a:lstStyle/>
          <a:p>
            <a:fld id="{B18EC9B6-5EDA-4A84-9D4E-E19ACFF5B357}" type="datetime1">
              <a:rPr lang="zh-CN" altLang="en-US" smtClean="0"/>
              <a:t>2025/12/23</a:t>
            </a:fld>
            <a:endParaRPr lang="zh-CN" altLang="en-US"/>
          </a:p>
        </p:txBody>
      </p:sp>
      <p:sp>
        <p:nvSpPr>
          <p:cNvPr id="232" name="页脚占位符 2"/>
          <p:cNvSpPr>
            <a:spLocks noGrp="1"/>
          </p:cNvSpPr>
          <p:nvPr>
            <p:ph type="ftr" sz="quarter" idx="11"/>
          </p:nvPr>
        </p:nvSpPr>
        <p:spPr/>
        <p:txBody>
          <a:bodyPr/>
          <a:lstStyle/>
          <a:p>
            <a:endParaRPr lang="zh-CN" altLang="en-US"/>
          </a:p>
        </p:txBody>
      </p:sp>
      <p:sp>
        <p:nvSpPr>
          <p:cNvPr id="233"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4"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5"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6"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8_空白">
    <p:spTree>
      <p:nvGrpSpPr>
        <p:cNvPr id="1" name=""/>
        <p:cNvGrpSpPr/>
        <p:nvPr/>
      </p:nvGrpSpPr>
      <p:grpSpPr>
        <a:xfrm>
          <a:off x="0" y="0"/>
          <a:ext cx="0" cy="0"/>
          <a:chOff x="0" y="0"/>
          <a:chExt cx="0" cy="0"/>
        </a:xfrm>
      </p:grpSpPr>
      <p:sp>
        <p:nvSpPr>
          <p:cNvPr id="247" name="日期占位符 1"/>
          <p:cNvSpPr>
            <a:spLocks noGrp="1"/>
          </p:cNvSpPr>
          <p:nvPr>
            <p:ph type="dt" sz="half" idx="10"/>
          </p:nvPr>
        </p:nvSpPr>
        <p:spPr/>
        <p:txBody>
          <a:bodyPr/>
          <a:lstStyle/>
          <a:p>
            <a:fld id="{610FE034-3070-420C-833F-D2015F0AEDD8}" type="datetime1">
              <a:rPr lang="zh-CN" altLang="en-US" smtClean="0"/>
              <a:t>2025/12/23</a:t>
            </a:fld>
            <a:endParaRPr lang="zh-CN" altLang="en-US"/>
          </a:p>
        </p:txBody>
      </p:sp>
      <p:sp>
        <p:nvSpPr>
          <p:cNvPr id="248" name="页脚占位符 2"/>
          <p:cNvSpPr>
            <a:spLocks noGrp="1"/>
          </p:cNvSpPr>
          <p:nvPr>
            <p:ph type="ftr" sz="quarter" idx="11"/>
          </p:nvPr>
        </p:nvSpPr>
        <p:spPr/>
        <p:txBody>
          <a:bodyPr/>
          <a:lstStyle/>
          <a:p>
            <a:endParaRPr lang="zh-CN" altLang="en-US"/>
          </a:p>
        </p:txBody>
      </p:sp>
      <p:sp>
        <p:nvSpPr>
          <p:cNvPr id="249"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0"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1"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2"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9_空白">
    <p:spTree>
      <p:nvGrpSpPr>
        <p:cNvPr id="1" name=""/>
        <p:cNvGrpSpPr/>
        <p:nvPr/>
      </p:nvGrpSpPr>
      <p:grpSpPr>
        <a:xfrm>
          <a:off x="0" y="0"/>
          <a:ext cx="0" cy="0"/>
          <a:chOff x="0" y="0"/>
          <a:chExt cx="0" cy="0"/>
        </a:xfrm>
      </p:grpSpPr>
      <p:sp>
        <p:nvSpPr>
          <p:cNvPr id="254" name="日期占位符 1"/>
          <p:cNvSpPr>
            <a:spLocks noGrp="1"/>
          </p:cNvSpPr>
          <p:nvPr>
            <p:ph type="dt" sz="half" idx="10"/>
          </p:nvPr>
        </p:nvSpPr>
        <p:spPr/>
        <p:txBody>
          <a:bodyPr/>
          <a:lstStyle/>
          <a:p>
            <a:fld id="{C6A9ABE8-0463-4D51-B2D4-4D229ADEFF03}" type="datetime1">
              <a:rPr lang="zh-CN" altLang="en-US" smtClean="0"/>
              <a:t>2025/12/23</a:t>
            </a:fld>
            <a:endParaRPr lang="zh-CN" altLang="en-US"/>
          </a:p>
        </p:txBody>
      </p:sp>
      <p:sp>
        <p:nvSpPr>
          <p:cNvPr id="255" name="页脚占位符 2"/>
          <p:cNvSpPr>
            <a:spLocks noGrp="1"/>
          </p:cNvSpPr>
          <p:nvPr>
            <p:ph type="ftr" sz="quarter" idx="11"/>
          </p:nvPr>
        </p:nvSpPr>
        <p:spPr/>
        <p:txBody>
          <a:bodyPr/>
          <a:lstStyle/>
          <a:p>
            <a:endParaRPr lang="zh-CN" altLang="en-US"/>
          </a:p>
        </p:txBody>
      </p:sp>
      <p:sp>
        <p:nvSpPr>
          <p:cNvPr id="256"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7"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8"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9"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0_空白">
    <p:spTree>
      <p:nvGrpSpPr>
        <p:cNvPr id="1" name=""/>
        <p:cNvGrpSpPr/>
        <p:nvPr/>
      </p:nvGrpSpPr>
      <p:grpSpPr>
        <a:xfrm>
          <a:off x="0" y="0"/>
          <a:ext cx="0" cy="0"/>
          <a:chOff x="0" y="0"/>
          <a:chExt cx="0" cy="0"/>
        </a:xfrm>
      </p:grpSpPr>
      <p:sp>
        <p:nvSpPr>
          <p:cNvPr id="261" name="日期占位符 1"/>
          <p:cNvSpPr>
            <a:spLocks noGrp="1"/>
          </p:cNvSpPr>
          <p:nvPr>
            <p:ph type="dt" sz="half" idx="10"/>
          </p:nvPr>
        </p:nvSpPr>
        <p:spPr/>
        <p:txBody>
          <a:bodyPr/>
          <a:lstStyle/>
          <a:p>
            <a:fld id="{02B0854B-9433-41DB-BE05-37028CE497C6}" type="datetime1">
              <a:rPr lang="zh-CN" altLang="en-US" smtClean="0"/>
              <a:t>2025/12/23</a:t>
            </a:fld>
            <a:endParaRPr lang="zh-CN" altLang="en-US"/>
          </a:p>
        </p:txBody>
      </p:sp>
      <p:sp>
        <p:nvSpPr>
          <p:cNvPr id="262" name="页脚占位符 2"/>
          <p:cNvSpPr>
            <a:spLocks noGrp="1"/>
          </p:cNvSpPr>
          <p:nvPr>
            <p:ph type="ftr" sz="quarter" idx="11"/>
          </p:nvPr>
        </p:nvSpPr>
        <p:spPr/>
        <p:txBody>
          <a:bodyPr/>
          <a:lstStyle/>
          <a:p>
            <a:endParaRPr lang="zh-CN" altLang="en-US"/>
          </a:p>
        </p:txBody>
      </p:sp>
      <p:sp>
        <p:nvSpPr>
          <p:cNvPr id="263"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4"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5"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6"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1_空白">
    <p:spTree>
      <p:nvGrpSpPr>
        <p:cNvPr id="1" name=""/>
        <p:cNvGrpSpPr/>
        <p:nvPr/>
      </p:nvGrpSpPr>
      <p:grpSpPr>
        <a:xfrm>
          <a:off x="0" y="0"/>
          <a:ext cx="0" cy="0"/>
          <a:chOff x="0" y="0"/>
          <a:chExt cx="0" cy="0"/>
        </a:xfrm>
      </p:grpSpPr>
      <p:sp>
        <p:nvSpPr>
          <p:cNvPr id="268" name="日期占位符 1"/>
          <p:cNvSpPr>
            <a:spLocks noGrp="1"/>
          </p:cNvSpPr>
          <p:nvPr>
            <p:ph type="dt" sz="half" idx="10"/>
          </p:nvPr>
        </p:nvSpPr>
        <p:spPr/>
        <p:txBody>
          <a:bodyPr/>
          <a:lstStyle/>
          <a:p>
            <a:fld id="{857BD5DD-A338-41A2-8EC2-56D0F7FE5600}" type="datetime1">
              <a:rPr lang="zh-CN" altLang="en-US" smtClean="0"/>
              <a:t>2025/12/23</a:t>
            </a:fld>
            <a:endParaRPr lang="zh-CN" altLang="en-US"/>
          </a:p>
        </p:txBody>
      </p:sp>
      <p:sp>
        <p:nvSpPr>
          <p:cNvPr id="269" name="页脚占位符 2"/>
          <p:cNvSpPr>
            <a:spLocks noGrp="1"/>
          </p:cNvSpPr>
          <p:nvPr>
            <p:ph type="ftr" sz="quarter" idx="11"/>
          </p:nvPr>
        </p:nvSpPr>
        <p:spPr/>
        <p:txBody>
          <a:bodyPr/>
          <a:lstStyle/>
          <a:p>
            <a:endParaRPr lang="zh-CN" altLang="en-US"/>
          </a:p>
        </p:txBody>
      </p:sp>
      <p:sp>
        <p:nvSpPr>
          <p:cNvPr id="270"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1"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2"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3"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2_空白">
    <p:spTree>
      <p:nvGrpSpPr>
        <p:cNvPr id="1" name=""/>
        <p:cNvGrpSpPr/>
        <p:nvPr/>
      </p:nvGrpSpPr>
      <p:grpSpPr>
        <a:xfrm>
          <a:off x="0" y="0"/>
          <a:ext cx="0" cy="0"/>
          <a:chOff x="0" y="0"/>
          <a:chExt cx="0" cy="0"/>
        </a:xfrm>
      </p:grpSpPr>
      <p:sp>
        <p:nvSpPr>
          <p:cNvPr id="275" name="日期占位符 1"/>
          <p:cNvSpPr>
            <a:spLocks noGrp="1"/>
          </p:cNvSpPr>
          <p:nvPr>
            <p:ph type="dt" sz="half" idx="10"/>
          </p:nvPr>
        </p:nvSpPr>
        <p:spPr/>
        <p:txBody>
          <a:bodyPr/>
          <a:lstStyle/>
          <a:p>
            <a:fld id="{F5EA6083-5385-4CB0-9032-4F3252C13C66}" type="datetime1">
              <a:rPr lang="zh-CN" altLang="en-US" smtClean="0"/>
              <a:t>2025/12/23</a:t>
            </a:fld>
            <a:endParaRPr lang="zh-CN" altLang="en-US"/>
          </a:p>
        </p:txBody>
      </p:sp>
      <p:sp>
        <p:nvSpPr>
          <p:cNvPr id="276" name="页脚占位符 2"/>
          <p:cNvSpPr>
            <a:spLocks noGrp="1"/>
          </p:cNvSpPr>
          <p:nvPr>
            <p:ph type="ftr" sz="quarter" idx="11"/>
          </p:nvPr>
        </p:nvSpPr>
        <p:spPr/>
        <p:txBody>
          <a:bodyPr/>
          <a:lstStyle/>
          <a:p>
            <a:endParaRPr lang="zh-CN" altLang="en-US"/>
          </a:p>
        </p:txBody>
      </p:sp>
      <p:sp>
        <p:nvSpPr>
          <p:cNvPr id="277"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8"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9"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0"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3_空白">
    <p:spTree>
      <p:nvGrpSpPr>
        <p:cNvPr id="1" name=""/>
        <p:cNvGrpSpPr/>
        <p:nvPr/>
      </p:nvGrpSpPr>
      <p:grpSpPr>
        <a:xfrm>
          <a:off x="0" y="0"/>
          <a:ext cx="0" cy="0"/>
          <a:chOff x="0" y="0"/>
          <a:chExt cx="0" cy="0"/>
        </a:xfrm>
      </p:grpSpPr>
      <p:sp>
        <p:nvSpPr>
          <p:cNvPr id="282" name="日期占位符 1"/>
          <p:cNvSpPr>
            <a:spLocks noGrp="1"/>
          </p:cNvSpPr>
          <p:nvPr>
            <p:ph type="dt" sz="half" idx="10"/>
          </p:nvPr>
        </p:nvSpPr>
        <p:spPr/>
        <p:txBody>
          <a:bodyPr/>
          <a:lstStyle/>
          <a:p>
            <a:fld id="{BFF74A26-16AB-43BA-BEB5-A3F607CD8358}" type="datetime1">
              <a:rPr lang="zh-CN" altLang="en-US" smtClean="0"/>
              <a:t>2025/12/23</a:t>
            </a:fld>
            <a:endParaRPr lang="zh-CN" altLang="en-US"/>
          </a:p>
        </p:txBody>
      </p:sp>
      <p:sp>
        <p:nvSpPr>
          <p:cNvPr id="283" name="页脚占位符 2"/>
          <p:cNvSpPr>
            <a:spLocks noGrp="1"/>
          </p:cNvSpPr>
          <p:nvPr>
            <p:ph type="ftr" sz="quarter" idx="11"/>
          </p:nvPr>
        </p:nvSpPr>
        <p:spPr/>
        <p:txBody>
          <a:bodyPr/>
          <a:lstStyle/>
          <a:p>
            <a:endParaRPr lang="zh-CN" altLang="en-US"/>
          </a:p>
        </p:txBody>
      </p:sp>
      <p:sp>
        <p:nvSpPr>
          <p:cNvPr id="284" name="矩形 4"/>
          <p:cNvSpPr/>
          <p:nvPr userDrawn="1"/>
        </p:nvSpPr>
        <p:spPr>
          <a:xfrm>
            <a:off x="-24520" y="0"/>
            <a:ext cx="12216520" cy="980728"/>
          </a:xfrm>
          <a:prstGeom prst="rect">
            <a:avLst/>
          </a:prstGeom>
          <a:gradFill flip="none" rotWithShape="1">
            <a:gsLst>
              <a:gs pos="0">
                <a:srgbClr val="3FAFED"/>
              </a:gs>
              <a:gs pos="100000">
                <a:srgbClr val="1282C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5" name="矩形 5"/>
          <p:cNvSpPr/>
          <p:nvPr userDrawn="1"/>
        </p:nvSpPr>
        <p:spPr>
          <a:xfrm>
            <a:off x="-24520" y="908720"/>
            <a:ext cx="12192000" cy="72000"/>
          </a:xfrm>
          <a:prstGeom prst="rect">
            <a:avLst/>
          </a:prstGeom>
          <a:solidFill>
            <a:srgbClr val="BAE2F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6" name="剪去单角的矩形 8"/>
          <p:cNvSpPr/>
          <p:nvPr userDrawn="1"/>
        </p:nvSpPr>
        <p:spPr>
          <a:xfrm rot="10800000">
            <a:off x="-7301" y="980730"/>
            <a:ext cx="12199301" cy="47053"/>
          </a:xfrm>
          <a:prstGeom prst="snip1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7" name="标题 1"/>
          <p:cNvSpPr>
            <a:spLocks noGrp="1"/>
          </p:cNvSpPr>
          <p:nvPr>
            <p:ph type="title"/>
          </p:nvPr>
        </p:nvSpPr>
        <p:spPr>
          <a:xfrm>
            <a:off x="609600" y="274638"/>
            <a:ext cx="10972800" cy="634082"/>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_节标题">
    <p:spTree>
      <p:nvGrpSpPr>
        <p:cNvPr id="1" name=""/>
        <p:cNvGrpSpPr/>
        <p:nvPr/>
      </p:nvGrpSpPr>
      <p:grpSpPr>
        <a:xfrm>
          <a:off x="0" y="0"/>
          <a:ext cx="0" cy="0"/>
          <a:chOff x="0" y="0"/>
          <a:chExt cx="0" cy="0"/>
        </a:xfrm>
      </p:grpSpPr>
      <p:sp>
        <p:nvSpPr>
          <p:cNvPr id="289" name="矩形 6"/>
          <p:cNvSpPr/>
          <p:nvPr userDrawn="1"/>
        </p:nvSpPr>
        <p:spPr>
          <a:xfrm>
            <a:off x="2" y="6400631"/>
            <a:ext cx="12191999" cy="457368"/>
          </a:xfrm>
          <a:prstGeom prst="rect">
            <a:avLst/>
          </a:prstGeom>
          <a:gradFill>
            <a:gsLst>
              <a:gs pos="44000">
                <a:schemeClr val="bg1"/>
              </a:gs>
              <a:gs pos="5000">
                <a:schemeClr val="bg1"/>
              </a:gs>
              <a:gs pos="2000">
                <a:schemeClr val="bg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0" tIns="71995" rIns="143990" bIns="71995" numCol="1" spcCol="0" rtlCol="0" fromWordArt="0" anchor="ctr" anchorCtr="0" forceAA="0" compatLnSpc="1">
            <a:noAutofit/>
          </a:bodyPr>
          <a:lstStyle/>
          <a:p>
            <a:pPr algn="ctr"/>
            <a:endParaRPr lang="zh-CN" altLang="en-US" sz="1430">
              <a:latin typeface="微软雅黑" panose="020B0503020204020204" pitchFamily="34" charset="-122"/>
              <a:ea typeface="微软雅黑" panose="020B0503020204020204" pitchFamily="34" charset="-122"/>
            </a:endParaRPr>
          </a:p>
        </p:txBody>
      </p:sp>
      <p:sp>
        <p:nvSpPr>
          <p:cNvPr id="290" name="AutoShape 32"/>
          <p:cNvSpPr>
            <a:spLocks noChangeArrowheads="1"/>
          </p:cNvSpPr>
          <p:nvPr userDrawn="1"/>
        </p:nvSpPr>
        <p:spPr bwMode="auto">
          <a:xfrm>
            <a:off x="377231" y="-11247"/>
            <a:ext cx="594796" cy="977533"/>
          </a:xfrm>
          <a:prstGeom prst="roundRect">
            <a:avLst>
              <a:gd name="adj" fmla="val 5630"/>
            </a:avLst>
          </a:prstGeom>
          <a:gradFill rotWithShape="1">
            <a:gsLst>
              <a:gs pos="0">
                <a:srgbClr val="78522E"/>
              </a:gs>
              <a:gs pos="100000">
                <a:srgbClr val="78522E">
                  <a:lumMod val="72000"/>
                  <a:lumOff val="28000"/>
                </a:srgbClr>
              </a:gs>
            </a:gsLst>
            <a:lin ang="5400000" scaled="1"/>
          </a:gradFill>
          <a:ln w="6350" algn="ctr">
            <a:noFill/>
            <a:round/>
          </a:ln>
          <a:effectLst/>
        </p:spPr>
        <p:txBody>
          <a:bodyPr wrap="none" anchor="ctr"/>
          <a:lstStyle/>
          <a:p>
            <a:pPr marL="0" marR="0" lvl="0" indent="0" algn="ctr" defTabSz="1440180" eaLnBrk="1" fontAlgn="auto" latinLnBrk="0" hangingPunct="1">
              <a:lnSpc>
                <a:spcPct val="120000"/>
              </a:lnSpc>
              <a:spcBef>
                <a:spcPct val="20000"/>
              </a:spcBef>
              <a:spcAft>
                <a:spcPts val="0"/>
              </a:spcAft>
              <a:buClr>
                <a:srgbClr val="E1B40C"/>
              </a:buClr>
              <a:buSzTx/>
              <a:buFont typeface="微软雅黑" panose="020B0503020204020204" pitchFamily="34" charset="-122"/>
              <a:buNone/>
              <a:defRPr/>
            </a:pPr>
            <a:endParaRPr kumimoji="0" lang="zh-CN" altLang="en-US" sz="1575" b="1" i="0" u="none" strike="noStrike" kern="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pic>
        <p:nvPicPr>
          <p:cNvPr id="291" name="图片 2"/>
          <p:cNvPicPr>
            <a:picLocks noChangeAspect="1"/>
          </p:cNvPicPr>
          <p:nvPr userDrawn="1"/>
        </p:nvPicPr>
        <p:blipFill rotWithShape="1">
          <a:blip r:embed="rId2"/>
          <a:srcRect r="7137" b="18597"/>
          <a:stretch>
            <a:fillRect/>
          </a:stretch>
        </p:blipFill>
        <p:spPr>
          <a:xfrm>
            <a:off x="9207693" y="5858804"/>
            <a:ext cx="2984307" cy="99919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38" name="标题 1"/>
          <p:cNvSpPr>
            <a:spLocks noGrp="1"/>
          </p:cNvSpPr>
          <p:nvPr>
            <p:ph type="title"/>
          </p:nvPr>
        </p:nvSpPr>
        <p:spPr>
          <a:xfrm>
            <a:off x="839788" y="365125"/>
            <a:ext cx="10515600" cy="1325563"/>
          </a:xfrm>
        </p:spPr>
        <p:txBody>
          <a:bodyPr/>
          <a:lstStyle/>
          <a:p>
            <a:r>
              <a:rPr lang="zh-CN" altLang="en-US"/>
              <a:t>单击此处编辑母版标题样式</a:t>
            </a:r>
            <a:endParaRPr/>
          </a:p>
        </p:txBody>
      </p:sp>
      <p:sp>
        <p:nvSpPr>
          <p:cNvPr id="239"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a:p>
        </p:txBody>
      </p:sp>
      <p:sp>
        <p:nvSpPr>
          <p:cNvPr id="240"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241"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a:p>
        </p:txBody>
      </p:sp>
      <p:sp>
        <p:nvSpPr>
          <p:cNvPr id="242"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243" name="日期占位符 6"/>
          <p:cNvSpPr>
            <a:spLocks noGrp="1"/>
          </p:cNvSpPr>
          <p:nvPr>
            <p:ph type="dt" sz="half" idx="10"/>
          </p:nvPr>
        </p:nvSpPr>
        <p:spPr/>
        <p:txBody>
          <a:bodyPr/>
          <a:lstStyle/>
          <a:p>
            <a:fld id="{F4461D47-BEAA-4C99-9E04-CFFA8C1E7256}" type="datetime1">
              <a:rPr lang="zh-CN" altLang="en-US" smtClean="0"/>
              <a:t>2025/12/23</a:t>
            </a:fld>
            <a:endParaRPr lang="zh-CN" altLang="en-US"/>
          </a:p>
        </p:txBody>
      </p:sp>
      <p:sp>
        <p:nvSpPr>
          <p:cNvPr id="244" name="页脚占位符 7"/>
          <p:cNvSpPr>
            <a:spLocks noGrp="1"/>
          </p:cNvSpPr>
          <p:nvPr>
            <p:ph type="ftr" sz="quarter" idx="11"/>
          </p:nvPr>
        </p:nvSpPr>
        <p:spPr/>
        <p:txBody>
          <a:bodyPr/>
          <a:lstStyle/>
          <a:p>
            <a:endParaRPr lang="zh-CN" altLang="en-US"/>
          </a:p>
        </p:txBody>
      </p:sp>
      <p:sp>
        <p:nvSpPr>
          <p:cNvPr id="245" name="灯片编号占位符 8"/>
          <p:cNvSpPr>
            <a:spLocks noGrp="1"/>
          </p:cNvSpPr>
          <p:nvPr>
            <p:ph type="sldNum" sz="quarter" idx="12"/>
          </p:nvPr>
        </p:nvSpPr>
        <p:spPr/>
        <p:txBody>
          <a:bodyPr/>
          <a:lstStyle/>
          <a:p>
            <a:fld id="{0E835DB4-796A-4EC3-BFF6-34179391875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93" name="标题 1"/>
          <p:cNvSpPr>
            <a:spLocks noGrp="1"/>
          </p:cNvSpPr>
          <p:nvPr>
            <p:ph type="title"/>
          </p:nvPr>
        </p:nvSpPr>
        <p:spPr/>
        <p:txBody>
          <a:bodyPr/>
          <a:lstStyle/>
          <a:p>
            <a:r>
              <a:rPr lang="zh-CN" altLang="en-US"/>
              <a:t>单击此处编辑母版标题样式</a:t>
            </a:r>
            <a:endParaRPr/>
          </a:p>
        </p:txBody>
      </p:sp>
      <p:sp>
        <p:nvSpPr>
          <p:cNvPr id="294" name="日期占位符 2"/>
          <p:cNvSpPr>
            <a:spLocks noGrp="1"/>
          </p:cNvSpPr>
          <p:nvPr>
            <p:ph type="dt" sz="half" idx="10"/>
          </p:nvPr>
        </p:nvSpPr>
        <p:spPr/>
        <p:txBody>
          <a:bodyPr/>
          <a:lstStyle/>
          <a:p>
            <a:fld id="{2C839F86-89D5-4647-9994-68EDF062147C}" type="datetime1">
              <a:rPr lang="zh-CN" altLang="en-US" smtClean="0"/>
              <a:t>2025/12/23</a:t>
            </a:fld>
            <a:endParaRPr lang="zh-CN" altLang="en-US"/>
          </a:p>
        </p:txBody>
      </p:sp>
      <p:sp>
        <p:nvSpPr>
          <p:cNvPr id="295" name="页脚占位符 3"/>
          <p:cNvSpPr>
            <a:spLocks noGrp="1"/>
          </p:cNvSpPr>
          <p:nvPr>
            <p:ph type="ftr" sz="quarter" idx="11"/>
          </p:nvPr>
        </p:nvSpPr>
        <p:spPr/>
        <p:txBody>
          <a:bodyPr/>
          <a:lstStyle/>
          <a:p>
            <a:endParaRPr lang="zh-CN" altLang="en-US"/>
          </a:p>
        </p:txBody>
      </p:sp>
      <p:sp>
        <p:nvSpPr>
          <p:cNvPr id="296" name="灯片编号占位符 4"/>
          <p:cNvSpPr>
            <a:spLocks noGrp="1"/>
          </p:cNvSpPr>
          <p:nvPr>
            <p:ph type="sldNum" sz="quarter" idx="12"/>
          </p:nvPr>
        </p:nvSpPr>
        <p:spPr/>
        <p:txBody>
          <a:bodyPr/>
          <a:lstStyle/>
          <a:p>
            <a:fld id="{0E835DB4-796A-4EC3-BFF6-34179391875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98" name="日期占位符 1"/>
          <p:cNvSpPr>
            <a:spLocks noGrp="1"/>
          </p:cNvSpPr>
          <p:nvPr>
            <p:ph type="dt" sz="half" idx="10"/>
          </p:nvPr>
        </p:nvSpPr>
        <p:spPr/>
        <p:txBody>
          <a:bodyPr/>
          <a:lstStyle/>
          <a:p>
            <a:fld id="{F109F28B-CBE4-42C8-8398-CC162D8AE357}" type="datetime1">
              <a:rPr lang="zh-CN" altLang="en-US" smtClean="0"/>
              <a:t>2025/12/23</a:t>
            </a:fld>
            <a:endParaRPr lang="zh-CN" altLang="en-US"/>
          </a:p>
        </p:txBody>
      </p:sp>
      <p:sp>
        <p:nvSpPr>
          <p:cNvPr id="299" name="页脚占位符 2"/>
          <p:cNvSpPr>
            <a:spLocks noGrp="1"/>
          </p:cNvSpPr>
          <p:nvPr>
            <p:ph type="ftr" sz="quarter" idx="11"/>
          </p:nvPr>
        </p:nvSpPr>
        <p:spPr/>
        <p:txBody>
          <a:bodyPr/>
          <a:lstStyle/>
          <a:p>
            <a:endParaRPr lang="zh-CN" altLang="en-US"/>
          </a:p>
        </p:txBody>
      </p:sp>
      <p:sp>
        <p:nvSpPr>
          <p:cNvPr id="300" name="灯片编号占位符 3"/>
          <p:cNvSpPr>
            <a:spLocks noGrp="1"/>
          </p:cNvSpPr>
          <p:nvPr>
            <p:ph type="sldNum" sz="quarter" idx="12"/>
          </p:nvPr>
        </p:nvSpPr>
        <p:spPr/>
        <p:txBody>
          <a:bodyPr/>
          <a:lstStyle/>
          <a:p>
            <a:fld id="{0E835DB4-796A-4EC3-BFF6-34179391875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 name=""/>
        <p:cNvGrpSpPr/>
        <p:nvPr/>
      </p:nvGrpSpPr>
      <p:grpSpPr>
        <a:xfrm>
          <a:off x="0" y="0"/>
          <a:ext cx="0" cy="0"/>
          <a:chOff x="0" y="0"/>
          <a:chExt cx="0" cy="0"/>
        </a:xfrm>
      </p:grpSpPr>
      <p:sp>
        <p:nvSpPr>
          <p:cNvPr id="30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a:p>
        </p:txBody>
      </p:sp>
      <p:sp>
        <p:nvSpPr>
          <p:cNvPr id="30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30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a:p>
        </p:txBody>
      </p:sp>
      <p:sp>
        <p:nvSpPr>
          <p:cNvPr id="305" name="日期占位符 4"/>
          <p:cNvSpPr>
            <a:spLocks noGrp="1"/>
          </p:cNvSpPr>
          <p:nvPr>
            <p:ph type="dt" sz="half" idx="10"/>
          </p:nvPr>
        </p:nvSpPr>
        <p:spPr/>
        <p:txBody>
          <a:bodyPr/>
          <a:lstStyle/>
          <a:p>
            <a:fld id="{E2A6BBF4-E65B-406D-ACE0-AE1DD614651B}" type="datetime1">
              <a:rPr lang="zh-CN" altLang="en-US" smtClean="0"/>
              <a:t>2025/12/23</a:t>
            </a:fld>
            <a:endParaRPr lang="zh-CN" altLang="en-US"/>
          </a:p>
        </p:txBody>
      </p:sp>
      <p:sp>
        <p:nvSpPr>
          <p:cNvPr id="306" name="页脚占位符 5"/>
          <p:cNvSpPr>
            <a:spLocks noGrp="1"/>
          </p:cNvSpPr>
          <p:nvPr>
            <p:ph type="ftr" sz="quarter" idx="11"/>
          </p:nvPr>
        </p:nvSpPr>
        <p:spPr/>
        <p:txBody>
          <a:bodyPr/>
          <a:lstStyle/>
          <a:p>
            <a:endParaRPr lang="zh-CN" altLang="en-US"/>
          </a:p>
        </p:txBody>
      </p:sp>
      <p:sp>
        <p:nvSpPr>
          <p:cNvPr id="307" name="灯片编号占位符 6"/>
          <p:cNvSpPr>
            <a:spLocks noGrp="1"/>
          </p:cNvSpPr>
          <p:nvPr>
            <p:ph type="sldNum" sz="quarter" idx="12"/>
          </p:nvPr>
        </p:nvSpPr>
        <p:spPr/>
        <p:txBody>
          <a:bodyPr/>
          <a:lstStyle/>
          <a:p>
            <a:fld id="{0E835DB4-796A-4EC3-BFF6-34179391875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309"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a:p>
        </p:txBody>
      </p:sp>
      <p:sp>
        <p:nvSpPr>
          <p:cNvPr id="310"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311"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a:p>
        </p:txBody>
      </p:sp>
      <p:sp>
        <p:nvSpPr>
          <p:cNvPr id="312" name="日期占位符 4"/>
          <p:cNvSpPr>
            <a:spLocks noGrp="1"/>
          </p:cNvSpPr>
          <p:nvPr>
            <p:ph type="dt" sz="half" idx="10"/>
          </p:nvPr>
        </p:nvSpPr>
        <p:spPr/>
        <p:txBody>
          <a:bodyPr/>
          <a:lstStyle/>
          <a:p>
            <a:fld id="{B279FC8B-F127-444C-9553-77F3C0DD6681}" type="datetime1">
              <a:rPr lang="zh-CN" altLang="en-US" smtClean="0"/>
              <a:t>2025/12/23</a:t>
            </a:fld>
            <a:endParaRPr lang="zh-CN" altLang="en-US"/>
          </a:p>
        </p:txBody>
      </p:sp>
      <p:sp>
        <p:nvSpPr>
          <p:cNvPr id="313" name="页脚占位符 5"/>
          <p:cNvSpPr>
            <a:spLocks noGrp="1"/>
          </p:cNvSpPr>
          <p:nvPr>
            <p:ph type="ftr" sz="quarter" idx="11"/>
          </p:nvPr>
        </p:nvSpPr>
        <p:spPr/>
        <p:txBody>
          <a:bodyPr/>
          <a:lstStyle/>
          <a:p>
            <a:endParaRPr lang="zh-CN" altLang="en-US"/>
          </a:p>
        </p:txBody>
      </p:sp>
      <p:sp>
        <p:nvSpPr>
          <p:cNvPr id="314" name="灯片编号占位符 6"/>
          <p:cNvSpPr>
            <a:spLocks noGrp="1"/>
          </p:cNvSpPr>
          <p:nvPr>
            <p:ph type="sldNum" sz="quarter" idx="12"/>
          </p:nvPr>
        </p:nvSpPr>
        <p:spPr/>
        <p:txBody>
          <a:bodyPr/>
          <a:lstStyle/>
          <a:p>
            <a:fld id="{0E835DB4-796A-4EC3-BFF6-34179391875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07368" y="365125"/>
            <a:ext cx="11377264" cy="687611"/>
          </a:xfrm>
          <a:prstGeom prst="rect">
            <a:avLst/>
          </a:prstGeom>
        </p:spPr>
        <p:txBody>
          <a:bodyPr vert="horz" lIns="91440" tIns="45720" rIns="91440" bIns="45720" rtlCol="0" anchor="ctr">
            <a:normAutofit/>
          </a:bodyPr>
          <a:lstStyle/>
          <a:p>
            <a:r>
              <a:rPr lang="zh-CN" altLang="en-US" dirty="0"/>
              <a:t>单击此处编辑母版标题样式</a:t>
            </a:r>
            <a:endParaRPr/>
          </a:p>
        </p:txBody>
      </p:sp>
      <p:sp>
        <p:nvSpPr>
          <p:cNvPr id="3" name="文本占位符 2"/>
          <p:cNvSpPr>
            <a:spLocks noGrp="1"/>
          </p:cNvSpPr>
          <p:nvPr>
            <p:ph type="body" idx="1"/>
          </p:nvPr>
        </p:nvSpPr>
        <p:spPr>
          <a:xfrm>
            <a:off x="407368" y="1196752"/>
            <a:ext cx="11377264" cy="4980211"/>
          </a:xfrm>
          <a:prstGeom prst="rect">
            <a:avLst/>
          </a:prstGeom>
        </p:spPr>
        <p:txBody>
          <a:bodyPr vert="horz" lIns="91440" tIns="45720" rIns="91440" bIns="45720" rtlCol="0">
            <a:normAutofit/>
          </a:bodyPr>
          <a:lstStyle/>
          <a:p>
            <a:pPr lvl="0"/>
            <a:r>
              <a:rPr lang="zh-CN" altLang="en-US" dirty="0"/>
              <a:t>单击此处编辑母版文本样式</a:t>
            </a:r>
            <a:endParaRPr/>
          </a:p>
          <a:p>
            <a:pPr lvl="1"/>
            <a:r>
              <a:rPr lang="zh-CN" altLang="en-US" dirty="0"/>
              <a:t>二级</a:t>
            </a:r>
            <a:endParaRPr/>
          </a:p>
          <a:p>
            <a:pPr lvl="2"/>
            <a:r>
              <a:rPr lang="zh-CN" altLang="en-US" dirty="0"/>
              <a:t>三级</a:t>
            </a:r>
            <a:endParaRPr/>
          </a:p>
          <a:p>
            <a:pPr lvl="3"/>
            <a:r>
              <a:rPr lang="zh-CN" altLang="en-US" dirty="0"/>
              <a:t>四级</a:t>
            </a:r>
            <a:endParaRPr/>
          </a:p>
          <a:p>
            <a:pPr lvl="4"/>
            <a:r>
              <a:rPr lang="zh-CN" altLang="en-US" dirty="0"/>
              <a:t>五级</a:t>
            </a:r>
            <a:endParaRPr/>
          </a:p>
        </p:txBody>
      </p:sp>
      <p:sp>
        <p:nvSpPr>
          <p:cNvPr id="4" name="日期占位符 3"/>
          <p:cNvSpPr>
            <a:spLocks noGrp="1"/>
          </p:cNvSpPr>
          <p:nvPr>
            <p:ph type="dt" sz="half" idx="2"/>
          </p:nvPr>
        </p:nvSpPr>
        <p:spPr>
          <a:xfrm>
            <a:off x="407368"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4941E2-729E-41F5-AB38-8A8CF49D08E1}" type="datetime1">
              <a:rPr lang="zh-CN" altLang="en-US" smtClean="0"/>
              <a:t>2025/12/23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41432"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35DB4-796A-4EC3-BFF6-34179391875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hdr="0" ftr="0" dt="0"/>
  <p:txStyles>
    <p:titleStyle>
      <a:lvl1pPr algn="l" defTabSz="914400" rtl="0" eaLnBrk="1" latinLnBrk="0" hangingPunct="1">
        <a:lnSpc>
          <a:spcPct val="90000"/>
        </a:lnSpc>
        <a:spcBef>
          <a:spcPct val="1"/>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Clr>
          <a:srgbClr val="C00000"/>
        </a:buClr>
        <a:buSzPct val="70000"/>
        <a:buFont typeface="Wingdings" panose="05000000000000000000" pitchFamily="2" charset="2"/>
        <a:buChar char="u"/>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SzPct val="80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83565" y="2386965"/>
            <a:ext cx="11024870" cy="1151890"/>
          </a:xfrm>
        </p:spPr>
        <p:txBody>
          <a:bodyPr>
            <a:noAutofit/>
          </a:bodyPr>
          <a:lstStyle/>
          <a:p>
            <a:r>
              <a:rPr lang="zh-CN" altLang="en-US" dirty="0"/>
              <a:t>面向金融时间序列的 </a:t>
            </a:r>
            <a:r>
              <a:rPr lang="en-US" altLang="zh-CN" dirty="0"/>
              <a:t>LLaMA-3 </a:t>
            </a:r>
            <a:br>
              <a:rPr lang="en-US" altLang="zh-CN" dirty="0"/>
            </a:br>
            <a:r>
              <a:rPr lang="zh-CN" altLang="en-US" dirty="0"/>
              <a:t>大模型微调与交易信号预测</a:t>
            </a:r>
            <a:endParaRPr lang="zh-CN" altLang="en-US" sz="1800" dirty="0">
              <a:latin typeface="Times New Roman" panose="02020603050405020304" pitchFamily="18" charset="0"/>
              <a:cs typeface="Times New Roman" panose="02020603050405020304" pitchFamily="18" charset="0"/>
            </a:endParaRPr>
          </a:p>
        </p:txBody>
      </p:sp>
      <p:sp>
        <p:nvSpPr>
          <p:cNvPr id="3"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835DB4-796A-4EC3-BFF6-34179391875B}" type="slidenum">
              <a:rPr kumimoji="0" lang="zh-CN" altLang="en-US" sz="1200" b="0" i="0" u="none" strike="noStrike" kern="1200" cap="none" spc="0" normalizeH="0" baseline="0" noProof="0" smtClean="0">
                <a:ln>
                  <a:noFill/>
                </a:ln>
                <a:solidFill>
                  <a:prstClr val="black">
                    <a:tint val="75000"/>
                    <a:tint val="7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fld>
            <a:endParaRPr kumimoji="0" lang="zh-CN"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矩形 4"/>
          <p:cNvSpPr/>
          <p:nvPr/>
        </p:nvSpPr>
        <p:spPr>
          <a:xfrm>
            <a:off x="1430655" y="247650"/>
            <a:ext cx="3161030" cy="101409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7"/>
          <p:cNvSpPr txBox="1"/>
          <p:nvPr/>
        </p:nvSpPr>
        <p:spPr>
          <a:xfrm>
            <a:off x="4863936" y="4837350"/>
            <a:ext cx="4529043"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陈愽文 效昂昂 周荣杰</a:t>
            </a:r>
            <a:endParaRPr/>
          </a:p>
        </p:txBody>
      </p:sp>
      <p:cxnSp>
        <p:nvCxnSpPr>
          <p:cNvPr id="6" name="直接连接符 8"/>
          <p:cNvCxnSpPr/>
          <p:nvPr/>
        </p:nvCxnSpPr>
        <p:spPr>
          <a:xfrm>
            <a:off x="3923531" y="4747331"/>
            <a:ext cx="4436990" cy="0"/>
          </a:xfrm>
          <a:prstGeom prst="line">
            <a:avLst/>
          </a:prstGeom>
          <a:ln>
            <a:solidFill>
              <a:srgbClr val="9A0606"/>
            </a:solidFill>
          </a:ln>
        </p:spPr>
        <p:style>
          <a:lnRef idx="1">
            <a:schemeClr val="accent1"/>
          </a:lnRef>
          <a:fillRef idx="0">
            <a:schemeClr val="accent1"/>
          </a:fillRef>
          <a:effectRef idx="0">
            <a:schemeClr val="accent1"/>
          </a:effectRef>
          <a:fontRef idx="minor">
            <a:schemeClr val="tx1"/>
          </a:fontRef>
        </p:style>
      </p:cxnSp>
      <p:sp>
        <p:nvSpPr>
          <p:cNvPr id="7" name="文本框 9"/>
          <p:cNvSpPr txBox="1"/>
          <p:nvPr/>
        </p:nvSpPr>
        <p:spPr>
          <a:xfrm>
            <a:off x="5563493" y="4347221"/>
            <a:ext cx="164116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第</a:t>
            </a:r>
            <a:r>
              <a:rPr lang="en-US" altLang="zh-CN" sz="2000" b="1" dirty="0">
                <a:latin typeface="微软雅黑" panose="020B0503020204020204" pitchFamily="34" charset="-122"/>
                <a:ea typeface="微软雅黑" panose="020B0503020204020204" pitchFamily="34" charset="-122"/>
              </a:rPr>
              <a:t>16</a:t>
            </a:r>
            <a:r>
              <a:rPr lang="zh-CN" altLang="en-US" sz="2000" b="1" dirty="0">
                <a:latin typeface="微软雅黑" panose="020B0503020204020204" pitchFamily="34" charset="-122"/>
                <a:ea typeface="微软雅黑" panose="020B0503020204020204" pitchFamily="34" charset="-122"/>
              </a:rPr>
              <a:t>组</a:t>
            </a:r>
            <a:endParaRPr/>
          </a:p>
        </p:txBody>
      </p:sp>
      <p:sp>
        <p:nvSpPr>
          <p:cNvPr id="8" name="标题 1"/>
          <p:cNvSpPr txBox="1"/>
          <p:nvPr/>
        </p:nvSpPr>
        <p:spPr>
          <a:xfrm>
            <a:off x="583565" y="3052928"/>
            <a:ext cx="11024870" cy="115189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1"/>
              </a:spcBef>
              <a:buNone/>
              <a:defRPr sz="4000" b="1" kern="1200">
                <a:solidFill>
                  <a:srgbClr val="C00000"/>
                </a:solidFill>
                <a:latin typeface="微软雅黑" panose="020B0503020204020204" pitchFamily="34" charset="-122"/>
                <a:ea typeface="微软雅黑" panose="020B0503020204020204" pitchFamily="34" charset="-122"/>
                <a:cs typeface="+mj-cs"/>
              </a:defRPr>
            </a:lvl1pPr>
          </a:lstStyle>
          <a:p>
            <a:br>
              <a:rPr lang="en-US" altLang="zh-CN" dirty="0"/>
            </a:br>
            <a:r>
              <a:rPr lang="en-US" altLang="zh-CN" sz="1800" dirty="0"/>
              <a:t>Fine-Tuning LLaMA-3 for Financial Time Series and Trading Signal Prediction</a:t>
            </a:r>
            <a:endParaRPr lang="zh-CN"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normAutofit/>
          </a:bodyPr>
          <a:lstStyle/>
          <a:p>
            <a:r>
              <a:rPr lang="zh-CN" altLang="en-US" dirty="0"/>
              <a:t>研究方法</a:t>
            </a:r>
            <a:r>
              <a:rPr lang="en-US" altLang="zh-CN" dirty="0"/>
              <a:t>-</a:t>
            </a:r>
            <a:r>
              <a:rPr lang="zh-CN" altLang="en-US" dirty="0"/>
              <a:t>提示词工程</a:t>
            </a:r>
            <a:endParaRPr/>
          </a:p>
        </p:txBody>
      </p:sp>
      <p:sp>
        <p:nvSpPr>
          <p:cNvPr id="11" name="灯片编号占位符 3"/>
          <p:cNvSpPr>
            <a:spLocks noGrp="1"/>
          </p:cNvSpPr>
          <p:nvPr>
            <p:ph type="sldNum" sz="quarter" idx="12"/>
          </p:nvPr>
        </p:nvSpPr>
        <p:spPr/>
        <p:txBody>
          <a:bodyPr/>
          <a:lstStyle/>
          <a:p>
            <a:fld id="{0E835DB4-796A-4EC3-BFF6-34179391875B}" type="slidenum">
              <a:rPr lang="zh-CN" altLang="en-US" smtClean="0"/>
              <a:t>10</a:t>
            </a:fld>
            <a:endParaRPr lang="zh-CN" altLang="en-US" dirty="0"/>
          </a:p>
        </p:txBody>
      </p:sp>
      <p:sp>
        <p:nvSpPr>
          <p:cNvPr id="12" name="内容占位符 5"/>
          <p:cNvSpPr>
            <a:spLocks noGrp="1"/>
          </p:cNvSpPr>
          <p:nvPr>
            <p:ph idx="1"/>
          </p:nvPr>
        </p:nvSpPr>
        <p:spPr>
          <a:xfrm>
            <a:off x="407669" y="1174750"/>
            <a:ext cx="11224037" cy="3672915"/>
          </a:xfrm>
        </p:spPr>
        <p:txBody>
          <a:bodyPr>
            <a:noAutofit/>
          </a:bodyPr>
          <a:lstStyle/>
          <a:p>
            <a:r>
              <a:rPr lang="zh-CN" altLang="en-US" sz="1800" dirty="0"/>
              <a:t>提示词工程（</a:t>
            </a:r>
            <a:r>
              <a:rPr lang="en-US" altLang="zh-CN" sz="1800" dirty="0"/>
              <a:t>Prompt Engineering</a:t>
            </a:r>
            <a:r>
              <a:rPr lang="zh-CN" altLang="en-US" sz="1800" dirty="0"/>
              <a:t>）</a:t>
            </a:r>
            <a:endParaRPr lang="en-US" altLang="zh-CN" sz="1800" dirty="0"/>
          </a:p>
          <a:p>
            <a:pPr marL="0" indent="0">
              <a:buNone/>
            </a:pPr>
            <a:r>
              <a:rPr lang="zh-CN" altLang="en-US" sz="1600" b="0" dirty="0"/>
              <a:t>为适配大语言模型的输入范式，本文采用提示词工程将结构化金融时间序列与交易策略信息组织为统一的指令化文本输入。</a:t>
            </a:r>
            <a:endParaRPr/>
          </a:p>
          <a:p>
            <a:pPr marL="0" indent="0">
              <a:buNone/>
            </a:pPr>
            <a:r>
              <a:rPr lang="zh-CN" altLang="en-US" sz="1600" b="0" dirty="0"/>
              <a:t>具体而言，针对每个滑动窗口样本，将历史市场数据、时间范围及预测目标嵌入至预定义 </a:t>
            </a:r>
            <a:r>
              <a:rPr lang="en-US" altLang="zh-CN" sz="1600" b="0" dirty="0"/>
              <a:t>Prompt </a:t>
            </a:r>
            <a:r>
              <a:rPr lang="zh-CN" altLang="en-US" sz="1600" b="0" dirty="0"/>
              <a:t>模板中，引导模型在给定策略先验条件下生成交易决策。</a:t>
            </a:r>
            <a:endParaRPr/>
          </a:p>
          <a:p>
            <a:pPr marL="0" indent="0">
              <a:buNone/>
            </a:pPr>
            <a:r>
              <a:rPr lang="en-US" altLang="zh-CN" sz="1600" b="0" dirty="0"/>
              <a:t>Prompt </a:t>
            </a:r>
            <a:r>
              <a:rPr lang="zh-CN" altLang="en-US" sz="1600" b="0" dirty="0"/>
              <a:t>结构主要包括三部分：</a:t>
            </a:r>
            <a:br>
              <a:rPr lang="zh-CN" altLang="en-US" sz="1600" b="0" dirty="0"/>
            </a:br>
            <a:r>
              <a:rPr lang="zh-CN" altLang="en-US" sz="1600" b="0" dirty="0"/>
              <a:t>（</a:t>
            </a:r>
            <a:r>
              <a:rPr lang="en-US" altLang="zh-CN" sz="1600" b="0" dirty="0"/>
              <a:t>1</a:t>
            </a:r>
            <a:r>
              <a:rPr lang="zh-CN" altLang="en-US" sz="1600" b="0" dirty="0"/>
              <a:t>）历史市场信息描述，用于提供上下文；</a:t>
            </a:r>
            <a:br>
              <a:rPr lang="zh-CN" altLang="en-US" sz="1600" b="0" dirty="0"/>
            </a:br>
            <a:r>
              <a:rPr lang="zh-CN" altLang="en-US" sz="1600" b="0" dirty="0"/>
              <a:t>（</a:t>
            </a:r>
            <a:r>
              <a:rPr lang="en-US" altLang="zh-CN" sz="1600" b="0" dirty="0"/>
              <a:t>2</a:t>
            </a:r>
            <a:r>
              <a:rPr lang="zh-CN" altLang="en-US" sz="1600" b="0" dirty="0"/>
              <a:t>）决策指令，明确模型任务为交易信号预测；</a:t>
            </a:r>
            <a:br>
              <a:rPr lang="zh-CN" altLang="en-US" sz="1600" b="0" dirty="0"/>
            </a:br>
            <a:r>
              <a:rPr lang="zh-CN" altLang="en-US" sz="1600" b="0" dirty="0"/>
              <a:t>（</a:t>
            </a:r>
            <a:r>
              <a:rPr lang="en-US" altLang="zh-CN" sz="1600" b="0" dirty="0"/>
              <a:t>3</a:t>
            </a:r>
            <a:r>
              <a:rPr lang="zh-CN" altLang="en-US" sz="1600" b="0" dirty="0"/>
              <a:t>）输出约束，限定模型输出为四类交易信号之一（</a:t>
            </a:r>
            <a:r>
              <a:rPr lang="en-US" altLang="zh-CN" sz="1600" b="0" dirty="0"/>
              <a:t>Buy / Sell / Hold / Flat</a:t>
            </a:r>
            <a:r>
              <a:rPr lang="zh-CN" altLang="en-US" sz="1600" b="0" dirty="0"/>
              <a:t>）。</a:t>
            </a:r>
            <a:endParaRPr/>
          </a:p>
          <a:p>
            <a:pPr marL="0" indent="0">
              <a:buNone/>
            </a:pPr>
            <a:r>
              <a:rPr lang="zh-CN" altLang="en-US" sz="1600" b="0" dirty="0"/>
              <a:t>该设计将金融时间序列预测问题转化为条件化决策生成问题，充分利用大模型在指令理解与上下文建模方面的能力，为后续参数高效微调奠定基础。</a:t>
            </a:r>
            <a:endParaRPr/>
          </a:p>
        </p:txBody>
      </p:sp>
      <p:sp>
        <p:nvSpPr>
          <p:cNvPr id="13" name="文本框 2"/>
          <p:cNvSpPr txBox="1"/>
          <p:nvPr/>
        </p:nvSpPr>
        <p:spPr>
          <a:xfrm>
            <a:off x="3778620" y="4328547"/>
            <a:ext cx="6736977" cy="2462213"/>
          </a:xfrm>
          <a:prstGeom prst="rect">
            <a:avLst/>
          </a:prstGeom>
          <a:noFill/>
        </p:spPr>
        <p:txBody>
          <a:bodyPr wrap="square" rtlCol="0">
            <a:spAutoFit/>
          </a:bodyPr>
          <a:lstStyle/>
          <a:p>
            <a:r>
              <a:rPr lang="en-US" altLang="zh-CN" sz="1400" dirty="0"/>
              <a:t>{"instruction": "</a:t>
            </a:r>
            <a:r>
              <a:rPr lang="zh-CN" altLang="en-US" sz="1400" dirty="0"/>
              <a:t>当前账户状态：</a:t>
            </a:r>
            <a:r>
              <a:rPr lang="en-US" altLang="zh-CN" sz="1400" dirty="0"/>
              <a:t>[</a:t>
            </a:r>
            <a:r>
              <a:rPr lang="zh-CN" altLang="en-US" sz="1400" dirty="0"/>
              <a:t>空仓</a:t>
            </a:r>
            <a:r>
              <a:rPr lang="en-US" altLang="zh-CN" sz="1400" dirty="0"/>
              <a:t>].\n</a:t>
            </a:r>
            <a:endParaRPr/>
          </a:p>
          <a:p>
            <a:r>
              <a:rPr lang="zh-CN" altLang="en-US" sz="1400" dirty="0"/>
              <a:t>基于过去</a:t>
            </a:r>
            <a:r>
              <a:rPr lang="en-US" altLang="zh-CN" sz="1400" dirty="0"/>
              <a:t>5</a:t>
            </a:r>
            <a:r>
              <a:rPr lang="zh-CN" altLang="en-US" sz="1400" dirty="0"/>
              <a:t>个交易日的数据</a:t>
            </a:r>
            <a:r>
              <a:rPr lang="en-US" altLang="zh-CN" sz="1400" dirty="0"/>
              <a:t>,</a:t>
            </a:r>
            <a:r>
              <a:rPr lang="zh-CN" altLang="en-US" sz="1400" dirty="0"/>
              <a:t>执行</a:t>
            </a:r>
            <a:r>
              <a:rPr lang="en-US" altLang="zh-CN" sz="1400" dirty="0"/>
              <a:t>[</a:t>
            </a:r>
            <a:r>
              <a:rPr lang="zh-CN" altLang="en-US" sz="1400" dirty="0"/>
              <a:t>未来</a:t>
            </a:r>
            <a:r>
              <a:rPr lang="en-US" altLang="zh-CN" sz="1400" dirty="0"/>
              <a:t>5</a:t>
            </a:r>
            <a:r>
              <a:rPr lang="zh-CN" altLang="en-US" sz="1400" dirty="0"/>
              <a:t>日</a:t>
            </a:r>
            <a:r>
              <a:rPr lang="en-US" altLang="zh-CN" sz="1400" dirty="0"/>
              <a:t>]</a:t>
            </a:r>
            <a:r>
              <a:rPr lang="zh-CN" altLang="en-US" sz="1400" dirty="0"/>
              <a:t>的波段决策预测</a:t>
            </a:r>
            <a:r>
              <a:rPr lang="en-US" altLang="zh-CN" sz="1400" dirty="0"/>
              <a:t>.\n</a:t>
            </a:r>
            <a:endParaRPr/>
          </a:p>
          <a:p>
            <a:r>
              <a:rPr lang="zh-CN" altLang="en-US" sz="1400" dirty="0"/>
              <a:t>具体目标</a:t>
            </a:r>
            <a:r>
              <a:rPr lang="en-US" altLang="zh-CN" sz="1400" dirty="0"/>
              <a:t>:</a:t>
            </a:r>
            <a:r>
              <a:rPr lang="zh-CN" altLang="en-US" sz="1400" dirty="0"/>
              <a:t>评估是否存在符合标准的建仓波段</a:t>
            </a:r>
            <a:r>
              <a:rPr lang="en-US" altLang="zh-CN" sz="1400" dirty="0"/>
              <a:t>.\n</a:t>
            </a:r>
            <a:endParaRPr/>
          </a:p>
          <a:p>
            <a:r>
              <a:rPr lang="zh-CN" altLang="en-US" sz="1400" dirty="0"/>
              <a:t>请输出唯一的执行动作</a:t>
            </a:r>
            <a:r>
              <a:rPr lang="en-US" altLang="zh-CN" sz="1400" dirty="0"/>
              <a:t>(Buy/Sell/Hold/Flat)",</a:t>
            </a:r>
            <a:endParaRPr/>
          </a:p>
          <a:p>
            <a:r>
              <a:rPr lang="en-US" altLang="zh-CN" sz="1400" dirty="0"/>
              <a:t>"input": "Day1:[close:0.6042, open:[MASK], high:0.6981, low:0.6847] </a:t>
            </a:r>
            <a:endParaRPr/>
          </a:p>
          <a:p>
            <a:r>
              <a:rPr lang="en-US" altLang="zh-CN" sz="1400" dirty="0"/>
              <a:t>Day2:[close:0.6274, open:0.7087, high:[MASK], low:[MASK]] </a:t>
            </a:r>
            <a:endParaRPr/>
          </a:p>
          <a:p>
            <a:r>
              <a:rPr lang="en-US" altLang="zh-CN" sz="1400" dirty="0"/>
              <a:t>Day3:[close:0.6284, open:0.7100, high:0.7141, low:0.7042]</a:t>
            </a:r>
            <a:endParaRPr/>
          </a:p>
          <a:p>
            <a:r>
              <a:rPr lang="en-US" altLang="zh-CN" sz="1400" dirty="0"/>
              <a:t>Day4:[close:0.6083, open:0.7189, high:0.7230, low:0.6997]</a:t>
            </a:r>
            <a:endParaRPr/>
          </a:p>
          <a:p>
            <a:r>
              <a:rPr lang="en-US" altLang="zh-CN" sz="1400" dirty="0"/>
              <a:t>Day5:[close:0.5924, open:0.6900, high:0.6931, low:0.6816]", </a:t>
            </a:r>
            <a:endParaRPr/>
          </a:p>
          <a:p>
            <a:r>
              <a:rPr lang="en-US" altLang="zh-CN" sz="1400" dirty="0"/>
              <a:t>"output": "Buy"}</a:t>
            </a:r>
            <a:endParaRPr/>
          </a:p>
          <a:p>
            <a:endParaRPr lang="zh-CN" altLang="en-US" sz="1400" dirty="0"/>
          </a:p>
        </p:txBody>
      </p:sp>
      <p:sp>
        <p:nvSpPr>
          <p:cNvPr id="14" name="矩形 6"/>
          <p:cNvSpPr/>
          <p:nvPr/>
        </p:nvSpPr>
        <p:spPr>
          <a:xfrm>
            <a:off x="3516416" y="4276159"/>
            <a:ext cx="6736977" cy="231084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8"/>
          <p:cNvSpPr txBox="1"/>
          <p:nvPr/>
        </p:nvSpPr>
        <p:spPr>
          <a:xfrm>
            <a:off x="8490690" y="6217667"/>
            <a:ext cx="2692774" cy="369332"/>
          </a:xfrm>
          <a:prstGeom prst="rect">
            <a:avLst/>
          </a:prstGeom>
          <a:noFill/>
        </p:spPr>
        <p:txBody>
          <a:bodyPr wrap="square" rtlCol="0">
            <a:spAutoFit/>
          </a:bodyPr>
          <a:lstStyle/>
          <a:p>
            <a:r>
              <a:rPr lang="zh-CN" altLang="en-US" dirty="0"/>
              <a:t>提示词模板样例</a:t>
            </a:r>
            <a:endParaRPr/>
          </a:p>
        </p:txBody>
      </p:sp>
      <p:sp>
        <p:nvSpPr>
          <p:cNvPr id="16" name="文本框 9"/>
          <p:cNvSpPr txBox="1"/>
          <p:nvPr/>
        </p:nvSpPr>
        <p:spPr>
          <a:xfrm>
            <a:off x="6521824" y="3900993"/>
            <a:ext cx="416858" cy="369332"/>
          </a:xfrm>
          <a:prstGeom prst="rect">
            <a:avLst/>
          </a:prstGeom>
          <a:noFill/>
        </p:spPr>
        <p:txBody>
          <a:bodyPr wrap="square" rtlCol="0">
            <a:spAutoFit/>
          </a:bodyPr>
          <a:lstStyle/>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p:txBody>
          <a:bodyPr/>
          <a:lstStyle/>
          <a:p>
            <a:r>
              <a:rPr lang="zh-CN" altLang="en-US" dirty="0"/>
              <a:t>研究方法</a:t>
            </a:r>
            <a:r>
              <a:rPr lang="en-US" altLang="zh-CN" dirty="0"/>
              <a:t>-</a:t>
            </a:r>
            <a:r>
              <a:rPr lang="en-US" altLang="zh-CN" dirty="0" err="1"/>
              <a:t>LoRA</a:t>
            </a:r>
            <a:r>
              <a:rPr lang="en-US" altLang="zh-CN" dirty="0"/>
              <a:t> (Low-Rank Adaptation) </a:t>
            </a:r>
            <a:r>
              <a:rPr lang="zh-CN" altLang="en-US" dirty="0"/>
              <a:t>低秩适配 </a:t>
            </a:r>
            <a:endParaRPr/>
          </a:p>
        </p:txBody>
      </p:sp>
      <p:sp>
        <p:nvSpPr>
          <p:cNvPr id="19" name="灯片编号占位符 3"/>
          <p:cNvSpPr>
            <a:spLocks noGrp="1"/>
          </p:cNvSpPr>
          <p:nvPr>
            <p:ph type="sldNum" sz="quarter" idx="12"/>
          </p:nvPr>
        </p:nvSpPr>
        <p:spPr/>
        <p:txBody>
          <a:bodyPr/>
          <a:lstStyle/>
          <a:p>
            <a:fld id="{0E835DB4-796A-4EC3-BFF6-34179391875B}" type="slidenum">
              <a:rPr lang="zh-CN" altLang="en-US" smtClean="0"/>
              <a:t>11</a:t>
            </a:fld>
            <a:endParaRPr lang="zh-CN" altLang="en-US" dirty="0"/>
          </a:p>
        </p:txBody>
      </p:sp>
      <p:sp>
        <p:nvSpPr>
          <p:cNvPr id="20" name="内容占位符 5"/>
          <p:cNvSpPr>
            <a:spLocks noGrp="1"/>
          </p:cNvSpPr>
          <p:nvPr>
            <p:ph idx="1"/>
          </p:nvPr>
        </p:nvSpPr>
        <p:spPr>
          <a:xfrm>
            <a:off x="407670" y="1174750"/>
            <a:ext cx="11183696" cy="1353297"/>
          </a:xfrm>
        </p:spPr>
        <p:txBody>
          <a:bodyPr>
            <a:noAutofit/>
          </a:bodyPr>
          <a:lstStyle/>
          <a:p>
            <a:r>
              <a:rPr lang="en-US" altLang="zh-CN" sz="1800" dirty="0" err="1"/>
              <a:t>LoRA</a:t>
            </a:r>
            <a:r>
              <a:rPr lang="en-US" altLang="zh-CN" sz="1800" dirty="0"/>
              <a:t> (Low-Rank Adaptation) </a:t>
            </a:r>
            <a:r>
              <a:rPr lang="zh-CN" altLang="en-US" sz="1800" dirty="0"/>
              <a:t>低秩适配</a:t>
            </a:r>
            <a:endParaRPr lang="en-US" altLang="zh-CN" sz="1800" dirty="0"/>
          </a:p>
          <a:p>
            <a:pPr marL="0" indent="0">
              <a:buNone/>
            </a:pPr>
            <a:r>
              <a:rPr lang="en-US" altLang="zh-CN" sz="1600" dirty="0" err="1"/>
              <a:t>LoRA</a:t>
            </a:r>
            <a:r>
              <a:rPr lang="zh-CN" altLang="en-US" sz="1600" b="0" dirty="0"/>
              <a:t> 是一种参数高效微调技术。它的核心思想是：在微调大模型时，</a:t>
            </a:r>
            <a:r>
              <a:rPr lang="zh-CN" altLang="en-US" sz="1600" dirty="0"/>
              <a:t>冻结</a:t>
            </a:r>
            <a:r>
              <a:rPr lang="zh-CN" altLang="en-US" sz="1600" b="0" dirty="0"/>
              <a:t>预训练模型的原始权重，通过引入并训练两个额外的、非常小的</a:t>
            </a:r>
            <a:r>
              <a:rPr lang="zh-CN" altLang="en-US" sz="1600" dirty="0"/>
              <a:t>低秩矩阵</a:t>
            </a:r>
            <a:r>
              <a:rPr lang="zh-CN" altLang="en-US" sz="1600" b="0" dirty="0"/>
              <a:t>来模拟权重的更新量。</a:t>
            </a:r>
            <a:endParaRPr lang="en-US" altLang="zh-CN" sz="1600" b="0" dirty="0"/>
          </a:p>
          <a:p>
            <a:pPr marL="0" indent="0">
              <a:buNone/>
            </a:pPr>
            <a:endParaRPr lang="zh-CN" altLang="en-US" sz="1600" b="0" dirty="0"/>
          </a:p>
        </p:txBody>
      </p:sp>
      <p:pic>
        <p:nvPicPr>
          <p:cNvPr id="21" name="图片 7" descr="文本  AI 生成的内容可能不正确。"/>
          <p:cNvPicPr>
            <a:picLocks noChangeAspect="1"/>
          </p:cNvPicPr>
          <p:nvPr/>
        </p:nvPicPr>
        <p:blipFill>
          <a:blip r:embed="rId3"/>
          <a:stretch>
            <a:fillRect/>
          </a:stretch>
        </p:blipFill>
        <p:spPr>
          <a:xfrm>
            <a:off x="5313475" y="2054358"/>
            <a:ext cx="6177037" cy="4254927"/>
          </a:xfrm>
          <a:prstGeom prst="rect">
            <a:avLst/>
          </a:prstGeom>
        </p:spPr>
      </p:pic>
      <p:sp>
        <p:nvSpPr>
          <p:cNvPr id="22" name="内容占位符 5"/>
          <p:cNvSpPr txBox="1">
            <a:spLocks noRot="1" noChangeAspect="1" noMove="1" noResize="1" noEditPoints="1" noAdjustHandles="1" noChangeArrowheads="1" noChangeShapeType="1" noTextEdit="1"/>
          </p:cNvSpPr>
          <p:nvPr/>
        </p:nvSpPr>
        <p:spPr>
          <a:xfrm>
            <a:off x="407368" y="2407023"/>
            <a:ext cx="4711123" cy="4596279"/>
          </a:xfrm>
          <a:prstGeom prst="rect">
            <a:avLst/>
          </a:prstGeom>
          <a:blipFill>
            <a:blip r:embed="rId4"/>
            <a:stretch>
              <a:fillRect l="-517" t="-398" r="-4916"/>
            </a:stretch>
          </a:blipFill>
        </p:spPr>
        <p:txBody>
          <a:bodyPr/>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a:spLocks noGrp="1"/>
          </p:cNvSpPr>
          <p:nvPr>
            <p:ph type="title"/>
          </p:nvPr>
        </p:nvSpPr>
        <p:spPr/>
        <p:txBody>
          <a:bodyPr/>
          <a:lstStyle/>
          <a:p>
            <a:r>
              <a:rPr lang="zh-CN" altLang="en-US" dirty="0"/>
              <a:t>研究方法</a:t>
            </a:r>
            <a:r>
              <a:rPr lang="en-US" altLang="zh-CN" dirty="0"/>
              <a:t>-</a:t>
            </a:r>
            <a:r>
              <a:rPr lang="zh-CN" altLang="en-US" dirty="0"/>
              <a:t>回测基准</a:t>
            </a:r>
            <a:endParaRPr/>
          </a:p>
        </p:txBody>
      </p:sp>
      <p:sp>
        <p:nvSpPr>
          <p:cNvPr id="25" name="灯片编号占位符 3"/>
          <p:cNvSpPr>
            <a:spLocks noGrp="1"/>
          </p:cNvSpPr>
          <p:nvPr>
            <p:ph type="sldNum" sz="quarter" idx="12"/>
          </p:nvPr>
        </p:nvSpPr>
        <p:spPr/>
        <p:txBody>
          <a:bodyPr/>
          <a:lstStyle/>
          <a:p>
            <a:fld id="{0E835DB4-796A-4EC3-BFF6-34179391875B}" type="slidenum">
              <a:rPr lang="zh-CN" altLang="en-US" smtClean="0"/>
              <a:t>12</a:t>
            </a:fld>
            <a:endParaRPr lang="zh-CN" altLang="en-US"/>
          </a:p>
        </p:txBody>
      </p:sp>
      <p:sp>
        <p:nvSpPr>
          <p:cNvPr id="26" name="内容占位符 5"/>
          <p:cNvSpPr>
            <a:spLocks noGrp="1"/>
          </p:cNvSpPr>
          <p:nvPr>
            <p:ph idx="1"/>
          </p:nvPr>
        </p:nvSpPr>
        <p:spPr>
          <a:xfrm>
            <a:off x="407669" y="1174751"/>
            <a:ext cx="10887859" cy="1138144"/>
          </a:xfrm>
        </p:spPr>
        <p:txBody>
          <a:bodyPr>
            <a:normAutofit/>
          </a:bodyPr>
          <a:lstStyle/>
          <a:p>
            <a:r>
              <a:rPr lang="zh-CN" altLang="en-US" sz="2000" dirty="0"/>
              <a:t>测试集</a:t>
            </a:r>
            <a:endParaRPr lang="en-US" altLang="zh-CN" sz="2000" dirty="0"/>
          </a:p>
          <a:p>
            <a:pPr marL="0" indent="0">
              <a:buNone/>
            </a:pPr>
            <a:r>
              <a:rPr lang="zh-CN" altLang="en-US" sz="1600" b="0" dirty="0"/>
              <a:t>本实验选取</a:t>
            </a:r>
            <a:r>
              <a:rPr lang="en-US" altLang="zh-CN" sz="1600" b="0" dirty="0"/>
              <a:t>2024-2025</a:t>
            </a:r>
            <a:r>
              <a:rPr lang="zh-CN" altLang="en-US" sz="1600" b="0" dirty="0"/>
              <a:t>年</a:t>
            </a:r>
            <a:r>
              <a:rPr lang="en-US" altLang="zh-CN" sz="1600" b="0" dirty="0"/>
              <a:t>NASDAQ-100(IDX) </a:t>
            </a:r>
            <a:r>
              <a:rPr lang="zh-CN" altLang="en-US" sz="1600" b="0" dirty="0"/>
              <a:t>股票历史数据作为回测区间，在该时间范围内，模型在给定历史窗口信息的条件下逐日生成交易信号，并基于固定交易规则进行历史回测，以评估模型在未见数据上的决策性能。</a:t>
            </a:r>
            <a:endParaRPr lang="zh-CN" altLang="en-US" sz="1800" dirty="0"/>
          </a:p>
        </p:txBody>
      </p:sp>
      <p:sp>
        <p:nvSpPr>
          <p:cNvPr id="27" name="内容占位符 5"/>
          <p:cNvSpPr txBox="1">
            <a:spLocks noRot="1" noChangeAspect="1" noMove="1" noResize="1" noEditPoints="1" noAdjustHandles="1" noChangeArrowheads="1" noChangeShapeType="1" noTextEdit="1"/>
          </p:cNvSpPr>
          <p:nvPr/>
        </p:nvSpPr>
        <p:spPr>
          <a:xfrm>
            <a:off x="407368" y="2369297"/>
            <a:ext cx="11325191" cy="3708774"/>
          </a:xfrm>
          <a:prstGeom prst="rect">
            <a:avLst/>
          </a:prstGeom>
          <a:blipFill>
            <a:blip r:embed="rId3"/>
            <a:stretch>
              <a:fillRect l="-484" t="-987"/>
            </a:stretch>
          </a:blipFill>
        </p:spPr>
        <p:txBody>
          <a:bodyPr/>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a:spLocks noGrp="1"/>
          </p:cNvSpPr>
          <p:nvPr>
            <p:ph type="title"/>
          </p:nvPr>
        </p:nvSpPr>
        <p:spPr/>
        <p:txBody>
          <a:bodyPr/>
          <a:lstStyle/>
          <a:p>
            <a:r>
              <a:rPr lang="zh-CN" altLang="en-US" dirty="0"/>
              <a:t>研究方法</a:t>
            </a:r>
            <a:r>
              <a:rPr lang="en-US" altLang="zh-CN" dirty="0"/>
              <a:t>-</a:t>
            </a:r>
            <a:r>
              <a:rPr lang="zh-CN" altLang="en-US" dirty="0"/>
              <a:t>实验设计</a:t>
            </a:r>
            <a:endParaRPr/>
          </a:p>
        </p:txBody>
      </p:sp>
      <p:sp>
        <p:nvSpPr>
          <p:cNvPr id="40" name="灯片编号占位符 3"/>
          <p:cNvSpPr>
            <a:spLocks noGrp="1"/>
          </p:cNvSpPr>
          <p:nvPr>
            <p:ph type="sldNum" sz="quarter" idx="12"/>
          </p:nvPr>
        </p:nvSpPr>
        <p:spPr/>
        <p:txBody>
          <a:bodyPr/>
          <a:lstStyle/>
          <a:p>
            <a:fld id="{0E835DB4-796A-4EC3-BFF6-34179391875B}" type="slidenum">
              <a:rPr lang="zh-CN" altLang="en-US" smtClean="0"/>
              <a:t>13</a:t>
            </a:fld>
            <a:endParaRPr lang="zh-CN" altLang="en-US"/>
          </a:p>
        </p:txBody>
      </p:sp>
      <p:sp>
        <p:nvSpPr>
          <p:cNvPr id="41" name="内容占位符 5"/>
          <p:cNvSpPr>
            <a:spLocks noGrp="1"/>
          </p:cNvSpPr>
          <p:nvPr>
            <p:ph idx="1"/>
          </p:nvPr>
        </p:nvSpPr>
        <p:spPr>
          <a:xfrm>
            <a:off x="407669" y="1174750"/>
            <a:ext cx="10887859" cy="4849532"/>
          </a:xfrm>
        </p:spPr>
        <p:txBody>
          <a:bodyPr>
            <a:normAutofit/>
          </a:bodyPr>
          <a:lstStyle/>
          <a:p>
            <a:r>
              <a:rPr lang="zh-CN" altLang="en-US" sz="2000" dirty="0"/>
              <a:t>三个模型（</a:t>
            </a:r>
            <a:r>
              <a:rPr lang="en-US" altLang="zh-CN" sz="2000" dirty="0"/>
              <a:t>FT-5 / FT-10 / FT-Mixed</a:t>
            </a:r>
            <a:r>
              <a:rPr lang="zh-CN" altLang="en-US" sz="2000" dirty="0"/>
              <a:t>）对应不同时间尺度</a:t>
            </a:r>
            <a:endParaRPr lang="en-US" altLang="zh-CN" sz="2000" dirty="0"/>
          </a:p>
          <a:p>
            <a:pPr marL="0" indent="0">
              <a:buNone/>
            </a:pPr>
            <a:r>
              <a:rPr lang="zh-CN" altLang="en-US" sz="1600" b="0" dirty="0"/>
              <a:t>为了评估不同时间尺度对交易信号预测的影响，我们基于 </a:t>
            </a:r>
            <a:r>
              <a:rPr lang="en-US" altLang="zh-CN" sz="1600" b="0"/>
              <a:t>LLaMA-1B-3.2-Instruct </a:t>
            </a:r>
            <a:r>
              <a:rPr lang="zh-CN" altLang="en-US" sz="1600" b="0" dirty="0"/>
              <a:t>对三个模型分别进行微调。</a:t>
            </a:r>
            <a:endParaRPr lang="en-US" altLang="zh-CN" sz="1600" b="0" dirty="0"/>
          </a:p>
          <a:p>
            <a:r>
              <a:rPr lang="zh-CN" altLang="zh-CN" sz="1600" dirty="0">
                <a:latin typeface="Arial" panose="020B0604020202020204" pitchFamily="34" charset="0"/>
              </a:rPr>
              <a:t>FT-5（短周期模型）</a:t>
            </a:r>
            <a:endParaRPr lang="en-US" altLang="zh-CN" sz="1600" dirty="0">
              <a:latin typeface="Arial" panose="020B0604020202020204" pitchFamily="34" charset="0"/>
            </a:endParaRPr>
          </a:p>
          <a:p>
            <a:pPr marL="0" indent="0">
              <a:buNone/>
            </a:pPr>
            <a:r>
              <a:rPr lang="zh-CN" altLang="zh-CN" sz="1600" b="0" dirty="0">
                <a:latin typeface="Arial" panose="020B0604020202020204" pitchFamily="34" charset="0"/>
              </a:rPr>
              <a:t>样本</a:t>
            </a:r>
            <a:r>
              <a:rPr lang="zh-CN" altLang="en-US" sz="1600" b="0" dirty="0">
                <a:latin typeface="Arial" panose="020B0604020202020204" pitchFamily="34" charset="0"/>
              </a:rPr>
              <a:t>输入</a:t>
            </a:r>
            <a:r>
              <a:rPr lang="en-US" altLang="zh-CN" sz="1600" b="0" dirty="0">
                <a:latin typeface="Arial" panose="020B0604020202020204" pitchFamily="34" charset="0"/>
              </a:rPr>
              <a:t>: </a:t>
            </a:r>
            <a:r>
              <a:rPr lang="zh-CN" altLang="zh-CN" sz="1600" dirty="0">
                <a:latin typeface="Arial" panose="020B0604020202020204" pitchFamily="34" charset="0"/>
              </a:rPr>
              <a:t>5 日滑动窗口</a:t>
            </a:r>
            <a:endParaRPr lang="en-US" altLang="zh-CN" sz="1600" dirty="0">
              <a:latin typeface="Arial" panose="020B0604020202020204" pitchFamily="34" charset="0"/>
            </a:endParaRPr>
          </a:p>
          <a:p>
            <a:pPr marL="0" indent="0">
              <a:buNone/>
            </a:pPr>
            <a:r>
              <a:rPr lang="zh-CN" altLang="en-US" sz="1600" b="0" dirty="0">
                <a:latin typeface="Arial" panose="020B0604020202020204" pitchFamily="34" charset="0"/>
              </a:rPr>
              <a:t>样本输出</a:t>
            </a:r>
            <a:r>
              <a:rPr lang="en-US" altLang="zh-CN" sz="1600" b="0" dirty="0">
                <a:latin typeface="Arial" panose="020B0604020202020204" pitchFamily="34" charset="0"/>
              </a:rPr>
              <a:t>: </a:t>
            </a:r>
            <a:r>
              <a:rPr lang="zh-CN" altLang="zh-CN" sz="1600" b="0" dirty="0">
                <a:latin typeface="Arial" panose="020B0604020202020204" pitchFamily="34" charset="0"/>
              </a:rPr>
              <a:t>5 日交易信号</a:t>
            </a:r>
            <a:endParaRPr lang="en-US" altLang="zh-CN" sz="1600" b="0" dirty="0">
              <a:latin typeface="Arial" panose="020B0604020202020204" pitchFamily="34" charset="0"/>
            </a:endParaRPr>
          </a:p>
          <a:p>
            <a:pPr marL="0" lvl="0" indent="0" eaLnBrk="0" fontAlgn="base" hangingPunct="0">
              <a:spcBef>
                <a:spcPct val="1"/>
              </a:spcBef>
              <a:spcAft>
                <a:spcPct val="1"/>
              </a:spcAft>
              <a:buClrTx/>
              <a:buSzTx/>
              <a:buNone/>
            </a:pPr>
            <a:endParaRPr lang="zh-CN" altLang="zh-CN" sz="1600" b="0" dirty="0">
              <a:latin typeface="Arial" panose="020B0604020202020204" pitchFamily="34" charset="0"/>
            </a:endParaRPr>
          </a:p>
          <a:p>
            <a:pPr marL="0" indent="0">
              <a:buNone/>
            </a:pPr>
            <a:endParaRPr lang="en-US" altLang="zh-CN" sz="1600" b="0" dirty="0"/>
          </a:p>
          <a:p>
            <a:pPr marL="0" indent="0">
              <a:buNone/>
            </a:pPr>
            <a:endParaRPr lang="zh-CN" altLang="en-US" sz="1800" b="0" dirty="0"/>
          </a:p>
        </p:txBody>
      </p:sp>
      <p:sp>
        <p:nvSpPr>
          <p:cNvPr id="42" name="内容占位符 5"/>
          <p:cNvSpPr txBox="1"/>
          <p:nvPr/>
        </p:nvSpPr>
        <p:spPr>
          <a:xfrm>
            <a:off x="4285129" y="2049288"/>
            <a:ext cx="2837103" cy="19953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1600" dirty="0">
                <a:latin typeface="Arial" panose="020B0604020202020204" pitchFamily="34" charset="0"/>
              </a:rPr>
              <a:t>FT-10（中周期模型）</a:t>
            </a:r>
            <a:endParaRPr lang="en-US" altLang="zh-CN" sz="1600" dirty="0">
              <a:latin typeface="Arial" panose="020B0604020202020204" pitchFamily="34" charset="0"/>
            </a:endParaRPr>
          </a:p>
          <a:p>
            <a:pPr marL="0" indent="0">
              <a:buNone/>
            </a:pPr>
            <a:r>
              <a:rPr lang="zh-CN" altLang="zh-CN" sz="1600" b="0" dirty="0">
                <a:latin typeface="Arial" panose="020B0604020202020204" pitchFamily="34" charset="0"/>
              </a:rPr>
              <a:t>样本</a:t>
            </a:r>
            <a:r>
              <a:rPr lang="zh-CN" altLang="en-US" sz="1600" b="0" dirty="0">
                <a:latin typeface="Arial" panose="020B0604020202020204" pitchFamily="34" charset="0"/>
              </a:rPr>
              <a:t>输入</a:t>
            </a:r>
            <a:r>
              <a:rPr lang="en-US" altLang="zh-CN" sz="1600" b="0" dirty="0">
                <a:latin typeface="Arial" panose="020B0604020202020204" pitchFamily="34" charset="0"/>
              </a:rPr>
              <a:t>: </a:t>
            </a:r>
            <a:r>
              <a:rPr lang="en-US" altLang="zh-CN" sz="1600" dirty="0">
                <a:latin typeface="Arial" panose="020B0604020202020204" pitchFamily="34" charset="0"/>
              </a:rPr>
              <a:t>10</a:t>
            </a:r>
            <a:r>
              <a:rPr lang="zh-CN" altLang="zh-CN" sz="1600" dirty="0">
                <a:latin typeface="Arial" panose="020B0604020202020204" pitchFamily="34" charset="0"/>
              </a:rPr>
              <a:t> 日滑动窗口</a:t>
            </a:r>
            <a:endParaRPr lang="en-US" altLang="zh-CN" sz="1600" dirty="0">
              <a:latin typeface="Arial" panose="020B0604020202020204" pitchFamily="34" charset="0"/>
            </a:endParaRPr>
          </a:p>
          <a:p>
            <a:pPr marL="0" indent="0">
              <a:buFont typeface="Wingdings" panose="05000000000000000000" pitchFamily="2" charset="2"/>
              <a:buNone/>
            </a:pPr>
            <a:r>
              <a:rPr lang="zh-CN" altLang="en-US" sz="1600" b="0" dirty="0">
                <a:latin typeface="Arial" panose="020B0604020202020204" pitchFamily="34" charset="0"/>
              </a:rPr>
              <a:t>样本输出</a:t>
            </a:r>
            <a:r>
              <a:rPr lang="en-US" altLang="zh-CN" sz="1600" b="0" dirty="0">
                <a:latin typeface="Arial" panose="020B0604020202020204" pitchFamily="34" charset="0"/>
              </a:rPr>
              <a:t>: </a:t>
            </a:r>
            <a:r>
              <a:rPr lang="zh-CN" altLang="zh-CN" sz="1600" b="0" dirty="0">
                <a:latin typeface="Arial" panose="020B0604020202020204" pitchFamily="34" charset="0"/>
              </a:rPr>
              <a:t>5 日交易信号</a:t>
            </a:r>
            <a:endParaRPr/>
          </a:p>
          <a:p>
            <a:pPr marL="0" indent="0">
              <a:buFont typeface="Wingdings" panose="05000000000000000000" pitchFamily="2" charset="2"/>
              <a:buNone/>
            </a:pPr>
            <a:endParaRPr lang="en-US" altLang="zh-CN" sz="1600" b="0" dirty="0"/>
          </a:p>
          <a:p>
            <a:pPr marL="0" indent="0">
              <a:buFont typeface="Wingdings" panose="05000000000000000000" pitchFamily="2" charset="2"/>
              <a:buNone/>
            </a:pPr>
            <a:endParaRPr lang="zh-CN" altLang="en-US" sz="1800" b="0" dirty="0"/>
          </a:p>
        </p:txBody>
      </p:sp>
      <p:sp>
        <p:nvSpPr>
          <p:cNvPr id="43" name="内容占位符 5"/>
          <p:cNvSpPr txBox="1"/>
          <p:nvPr/>
        </p:nvSpPr>
        <p:spPr>
          <a:xfrm>
            <a:off x="8208939" y="2049288"/>
            <a:ext cx="4173296" cy="23976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1600" dirty="0">
                <a:latin typeface="Arial" panose="020B0604020202020204" pitchFamily="34" charset="0"/>
              </a:rPr>
              <a:t>FT-Mixed（混合模型）</a:t>
            </a:r>
            <a:endParaRPr lang="zh-CN" altLang="zh-CN" sz="1600" b="0" dirty="0">
              <a:latin typeface="Arial" panose="020B0604020202020204" pitchFamily="34" charset="0"/>
            </a:endParaRPr>
          </a:p>
          <a:p>
            <a:pPr marL="0" indent="0">
              <a:buFont typeface="Wingdings" panose="05000000000000000000" pitchFamily="2" charset="2"/>
              <a:buNone/>
            </a:pPr>
            <a:r>
              <a:rPr lang="zh-CN" altLang="zh-CN" sz="1600" b="0" dirty="0">
                <a:latin typeface="Arial" panose="020B0604020202020204" pitchFamily="34" charset="0"/>
              </a:rPr>
              <a:t>样本</a:t>
            </a:r>
            <a:r>
              <a:rPr lang="zh-CN" altLang="en-US" sz="1600" b="0" dirty="0">
                <a:latin typeface="Arial" panose="020B0604020202020204" pitchFamily="34" charset="0"/>
              </a:rPr>
              <a:t>输入</a:t>
            </a:r>
            <a:r>
              <a:rPr lang="en-US" altLang="zh-CN" sz="1600" b="0" dirty="0">
                <a:latin typeface="Arial" panose="020B0604020202020204" pitchFamily="34" charset="0"/>
              </a:rPr>
              <a:t>: </a:t>
            </a:r>
            <a:r>
              <a:rPr lang="en-US" altLang="zh-CN" sz="1600" dirty="0"/>
              <a:t>5 </a:t>
            </a:r>
            <a:r>
              <a:rPr lang="zh-CN" altLang="en-US" sz="1600" dirty="0"/>
              <a:t>日和 </a:t>
            </a:r>
            <a:r>
              <a:rPr lang="en-US" altLang="zh-CN" sz="1600" dirty="0"/>
              <a:t>10 </a:t>
            </a:r>
            <a:r>
              <a:rPr lang="zh-CN" altLang="en-US" sz="1600" dirty="0"/>
              <a:t>日窗口混合</a:t>
            </a:r>
            <a:endParaRPr lang="en-US" altLang="zh-CN" sz="1600" b="0" dirty="0">
              <a:latin typeface="Arial" panose="020B0604020202020204" pitchFamily="34" charset="0"/>
            </a:endParaRPr>
          </a:p>
          <a:p>
            <a:pPr marL="0" indent="0">
              <a:buFont typeface="Wingdings" panose="05000000000000000000" pitchFamily="2" charset="2"/>
              <a:buNone/>
            </a:pPr>
            <a:r>
              <a:rPr lang="zh-CN" altLang="en-US" sz="1600" b="0" dirty="0">
                <a:latin typeface="Arial" panose="020B0604020202020204" pitchFamily="34" charset="0"/>
              </a:rPr>
              <a:t>样本输出</a:t>
            </a:r>
            <a:r>
              <a:rPr lang="en-US" altLang="zh-CN" sz="1600" b="0" dirty="0">
                <a:latin typeface="Arial" panose="020B0604020202020204" pitchFamily="34" charset="0"/>
              </a:rPr>
              <a:t>: </a:t>
            </a:r>
            <a:r>
              <a:rPr lang="zh-CN" altLang="zh-CN" sz="1600" b="0" dirty="0">
                <a:latin typeface="Arial" panose="020B0604020202020204" pitchFamily="34" charset="0"/>
              </a:rPr>
              <a:t>5 日交易信号</a:t>
            </a:r>
            <a:endParaRPr lang="en-US" altLang="zh-CN" sz="1600" b="0" dirty="0">
              <a:latin typeface="Arial" panose="020B0604020202020204" pitchFamily="34" charset="0"/>
            </a:endParaRPr>
          </a:p>
          <a:p>
            <a:pPr marL="0" indent="0" eaLnBrk="0" fontAlgn="base" hangingPunct="0">
              <a:spcBef>
                <a:spcPct val="1"/>
              </a:spcBef>
              <a:spcAft>
                <a:spcPct val="1"/>
              </a:spcAft>
              <a:buClrTx/>
              <a:buSzTx/>
              <a:buFont typeface="Wingdings" panose="05000000000000000000" pitchFamily="2" charset="2"/>
              <a:buNone/>
            </a:pPr>
            <a:endParaRPr lang="zh-CN" altLang="zh-CN" sz="1600" b="0" dirty="0">
              <a:latin typeface="Arial" panose="020B0604020202020204" pitchFamily="34" charset="0"/>
            </a:endParaRPr>
          </a:p>
          <a:p>
            <a:pPr marL="0" indent="0">
              <a:buFont typeface="Wingdings" panose="05000000000000000000" pitchFamily="2" charset="2"/>
              <a:buNone/>
            </a:pPr>
            <a:endParaRPr lang="en-US" altLang="zh-CN" sz="1600" b="0" dirty="0"/>
          </a:p>
          <a:p>
            <a:pPr marL="0" indent="0">
              <a:buFont typeface="Wingdings" panose="05000000000000000000" pitchFamily="2" charset="2"/>
              <a:buNone/>
            </a:pPr>
            <a:endParaRPr lang="zh-CN" altLang="en-US" sz="1800" b="0" dirty="0"/>
          </a:p>
        </p:txBody>
      </p:sp>
      <p:pic>
        <p:nvPicPr>
          <p:cNvPr id="44" name="图片 10" descr="文本  AI 生成的内容可能不正确。"/>
          <p:cNvPicPr>
            <a:picLocks noChangeAspect="1"/>
          </p:cNvPicPr>
          <p:nvPr/>
        </p:nvPicPr>
        <p:blipFill>
          <a:blip r:embed="rId3"/>
          <a:stretch>
            <a:fillRect/>
          </a:stretch>
        </p:blipFill>
        <p:spPr>
          <a:xfrm>
            <a:off x="6919502" y="4150082"/>
            <a:ext cx="3571429" cy="1171429"/>
          </a:xfrm>
          <a:prstGeom prst="rect">
            <a:avLst/>
          </a:prstGeom>
        </p:spPr>
      </p:pic>
      <p:pic>
        <p:nvPicPr>
          <p:cNvPr id="45" name="图片 12"/>
          <p:cNvPicPr>
            <a:picLocks noChangeAspect="1"/>
          </p:cNvPicPr>
          <p:nvPr/>
        </p:nvPicPr>
        <p:blipFill>
          <a:blip r:embed="rId4"/>
          <a:stretch>
            <a:fillRect/>
          </a:stretch>
        </p:blipFill>
        <p:spPr>
          <a:xfrm>
            <a:off x="1295693" y="4522192"/>
            <a:ext cx="3485714" cy="447619"/>
          </a:xfrm>
          <a:prstGeom prst="rect">
            <a:avLst/>
          </a:prstGeom>
        </p:spPr>
      </p:pic>
      <p:cxnSp>
        <p:nvCxnSpPr>
          <p:cNvPr id="46" name="直接箭头连接符 16"/>
          <p:cNvCxnSpPr>
            <a:stCxn id="45" idx="3"/>
            <a:endCxn id="44" idx="1"/>
          </p:cNvCxnSpPr>
          <p:nvPr/>
        </p:nvCxnSpPr>
        <p:spPr>
          <a:xfrm flipV="1">
            <a:off x="4781407" y="4735797"/>
            <a:ext cx="2138095" cy="10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文本框 18"/>
          <p:cNvSpPr txBox="1"/>
          <p:nvPr/>
        </p:nvSpPr>
        <p:spPr>
          <a:xfrm>
            <a:off x="5161945" y="4376669"/>
            <a:ext cx="1391728" cy="369332"/>
          </a:xfrm>
          <a:prstGeom prst="rect">
            <a:avLst/>
          </a:prstGeom>
          <a:noFill/>
        </p:spPr>
        <p:txBody>
          <a:bodyPr wrap="none" rtlCol="0">
            <a:spAutoFit/>
          </a:bodyPr>
          <a:lstStyle/>
          <a:p>
            <a:r>
              <a:rPr lang="en-US" altLang="zh-CN" dirty="0"/>
              <a:t>Fine-Tuning</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a:spLocks noGrp="1"/>
          </p:cNvSpPr>
          <p:nvPr>
            <p:ph type="title"/>
          </p:nvPr>
        </p:nvSpPr>
        <p:spPr/>
        <p:txBody>
          <a:bodyPr/>
          <a:lstStyle/>
          <a:p>
            <a:r>
              <a:rPr lang="zh-CN" altLang="en-US" dirty="0"/>
              <a:t>研究结果</a:t>
            </a:r>
            <a:r>
              <a:rPr lang="en-US" altLang="zh-CN" dirty="0"/>
              <a:t>-</a:t>
            </a:r>
            <a:r>
              <a:rPr lang="zh-CN" altLang="en-US" dirty="0"/>
              <a:t>微调模型</a:t>
            </a:r>
            <a:r>
              <a:rPr lang="en-US" altLang="zh-CN" dirty="0"/>
              <a:t>FT-5</a:t>
            </a:r>
            <a:endParaRPr lang="zh-CN" altLang="en-US" dirty="0"/>
          </a:p>
        </p:txBody>
      </p:sp>
      <p:sp>
        <p:nvSpPr>
          <p:cNvPr id="50" name="灯片编号占位符 3"/>
          <p:cNvSpPr>
            <a:spLocks noGrp="1"/>
          </p:cNvSpPr>
          <p:nvPr>
            <p:ph type="sldNum" sz="quarter" idx="12"/>
          </p:nvPr>
        </p:nvSpPr>
        <p:spPr/>
        <p:txBody>
          <a:bodyPr/>
          <a:lstStyle/>
          <a:p>
            <a:fld id="{0E835DB4-796A-4EC3-BFF6-34179391875B}" type="slidenum">
              <a:rPr lang="zh-CN" altLang="en-US" smtClean="0"/>
              <a:t>14</a:t>
            </a:fld>
            <a:endParaRPr lang="zh-CN" altLang="en-US"/>
          </a:p>
        </p:txBody>
      </p:sp>
      <p:pic>
        <p:nvPicPr>
          <p:cNvPr id="51" name="图片 19"/>
          <p:cNvPicPr>
            <a:picLocks noChangeAspect="1"/>
          </p:cNvPicPr>
          <p:nvPr/>
        </p:nvPicPr>
        <p:blipFill>
          <a:blip r:embed="rId3"/>
          <a:stretch>
            <a:fillRect/>
          </a:stretch>
        </p:blipFill>
        <p:spPr>
          <a:xfrm>
            <a:off x="219110" y="1137530"/>
            <a:ext cx="7277668" cy="5458251"/>
          </a:xfrm>
          <a:prstGeom prst="rect">
            <a:avLst/>
          </a:prstGeom>
        </p:spPr>
      </p:pic>
      <p:sp>
        <p:nvSpPr>
          <p:cNvPr id="52" name="内容占位符 5"/>
          <p:cNvSpPr txBox="1"/>
          <p:nvPr/>
        </p:nvSpPr>
        <p:spPr>
          <a:xfrm>
            <a:off x="7622880" y="1309700"/>
            <a:ext cx="3874355" cy="5046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t>FT-5</a:t>
            </a:r>
            <a:r>
              <a:rPr lang="en-US" altLang="zh-CN" sz="1600" dirty="0">
                <a:latin typeface="Arial" panose="020B0604020202020204" pitchFamily="34" charset="0"/>
              </a:rPr>
              <a:t> </a:t>
            </a:r>
            <a:endParaRPr/>
          </a:p>
          <a:p>
            <a:r>
              <a:rPr lang="zh-CN" altLang="en-US" sz="1600" dirty="0">
                <a:latin typeface="Arial" panose="020B0604020202020204" pitchFamily="34" charset="0"/>
              </a:rPr>
              <a:t>交易频率</a:t>
            </a:r>
            <a:r>
              <a:rPr lang="en-US" altLang="zh-CN" sz="1600" dirty="0">
                <a:latin typeface="Arial" panose="020B0604020202020204" pitchFamily="34" charset="0"/>
              </a:rPr>
              <a:t>Threshold:0.1%</a:t>
            </a:r>
            <a:endParaRPr/>
          </a:p>
          <a:p>
            <a:endParaRPr lang="en-US" altLang="zh-CN" sz="1600" b="0" dirty="0">
              <a:latin typeface="Arial" panose="020B0604020202020204" pitchFamily="34" charset="0"/>
            </a:endParaRPr>
          </a:p>
          <a:p>
            <a:endParaRPr lang="en-US" altLang="zh-CN" sz="1600" b="0" dirty="0">
              <a:latin typeface="Arial" panose="020B0604020202020204" pitchFamily="34" charset="0"/>
            </a:endParaRPr>
          </a:p>
          <a:p>
            <a:pPr marL="0" indent="0">
              <a:buNone/>
            </a:pPr>
            <a:endParaRPr lang="en-US" altLang="zh-CN" sz="1600" b="0" dirty="0">
              <a:latin typeface="Arial" panose="020B0604020202020204" pitchFamily="34" charset="0"/>
            </a:endParaRPr>
          </a:p>
          <a:p>
            <a:r>
              <a:rPr lang="zh-CN" altLang="en-US" sz="1600" dirty="0">
                <a:latin typeface="Arial" panose="020B0604020202020204" pitchFamily="34" charset="0"/>
              </a:rPr>
              <a:t>累计净值</a:t>
            </a:r>
            <a:r>
              <a:rPr lang="en-US" altLang="zh-CN" sz="1600" dirty="0">
                <a:latin typeface="Arial" panose="020B0604020202020204" pitchFamily="34" charset="0"/>
              </a:rPr>
              <a:t>:1.91%</a:t>
            </a:r>
            <a:endParaRPr lang="zh-CN" altLang="zh-CN" sz="1600" dirty="0">
              <a:latin typeface="Arial" panose="020B0604020202020204" pitchFamily="34" charset="0"/>
            </a:endParaRPr>
          </a:p>
          <a:p>
            <a:pPr marL="0" indent="0">
              <a:buFont typeface="Wingdings" panose="05000000000000000000" pitchFamily="2" charset="2"/>
              <a:buNone/>
            </a:pPr>
            <a:endParaRPr lang="en-US" altLang="zh-CN" sz="1600" b="0" dirty="0"/>
          </a:p>
          <a:p>
            <a:pPr marL="0" indent="0">
              <a:buFont typeface="Wingdings" panose="05000000000000000000" pitchFamily="2" charset="2"/>
              <a:buNone/>
            </a:pPr>
            <a:endParaRPr lang="zh-CN" altLang="en-US" sz="1800" b="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1"/>
          <p:cNvSpPr>
            <a:spLocks noGrp="1"/>
          </p:cNvSpPr>
          <p:nvPr>
            <p:ph type="title"/>
          </p:nvPr>
        </p:nvSpPr>
        <p:spPr/>
        <p:txBody>
          <a:bodyPr/>
          <a:lstStyle/>
          <a:p>
            <a:r>
              <a:rPr lang="zh-CN" altLang="en-US" dirty="0"/>
              <a:t>研究结果</a:t>
            </a:r>
            <a:r>
              <a:rPr lang="en-US" altLang="zh-CN" dirty="0"/>
              <a:t>-</a:t>
            </a:r>
            <a:r>
              <a:rPr lang="zh-CN" altLang="en-US" dirty="0"/>
              <a:t>微调模型</a:t>
            </a:r>
            <a:r>
              <a:rPr lang="en-US" altLang="zh-CN" dirty="0"/>
              <a:t>FT-5</a:t>
            </a:r>
            <a:endParaRPr lang="zh-CN" altLang="en-US" dirty="0"/>
          </a:p>
        </p:txBody>
      </p:sp>
      <p:sp>
        <p:nvSpPr>
          <p:cNvPr id="55" name="灯片编号占位符 3"/>
          <p:cNvSpPr>
            <a:spLocks noGrp="1"/>
          </p:cNvSpPr>
          <p:nvPr>
            <p:ph type="sldNum" sz="quarter" idx="12"/>
          </p:nvPr>
        </p:nvSpPr>
        <p:spPr/>
        <p:txBody>
          <a:bodyPr/>
          <a:lstStyle/>
          <a:p>
            <a:fld id="{0E835DB4-796A-4EC3-BFF6-34179391875B}" type="slidenum">
              <a:rPr lang="zh-CN" altLang="en-US" smtClean="0"/>
              <a:t>15</a:t>
            </a:fld>
            <a:endParaRPr lang="zh-CN" altLang="en-US"/>
          </a:p>
        </p:txBody>
      </p:sp>
      <p:pic>
        <p:nvPicPr>
          <p:cNvPr id="56" name="图片 19"/>
          <p:cNvPicPr>
            <a:picLocks noChangeAspect="1"/>
          </p:cNvPicPr>
          <p:nvPr/>
        </p:nvPicPr>
        <p:blipFill>
          <a:blip r:embed="rId3"/>
          <a:srcRect/>
          <a:stretch/>
        </p:blipFill>
        <p:spPr>
          <a:xfrm>
            <a:off x="219110" y="1137530"/>
            <a:ext cx="7277667" cy="5458251"/>
          </a:xfrm>
          <a:prstGeom prst="rect">
            <a:avLst/>
          </a:prstGeom>
        </p:spPr>
      </p:pic>
      <p:sp>
        <p:nvSpPr>
          <p:cNvPr id="57" name="内容占位符 5"/>
          <p:cNvSpPr txBox="1"/>
          <p:nvPr/>
        </p:nvSpPr>
        <p:spPr>
          <a:xfrm>
            <a:off x="7622880" y="1309700"/>
            <a:ext cx="3874355" cy="5046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t>FT-5</a:t>
            </a:r>
            <a:r>
              <a:rPr lang="en-US" altLang="zh-CN" sz="1600" dirty="0">
                <a:latin typeface="Arial" panose="020B0604020202020204" pitchFamily="34" charset="0"/>
              </a:rPr>
              <a:t> </a:t>
            </a:r>
            <a:endParaRPr/>
          </a:p>
          <a:p>
            <a:r>
              <a:rPr lang="zh-CN" altLang="en-US" sz="1600" dirty="0">
                <a:latin typeface="Arial" panose="020B0604020202020204" pitchFamily="34" charset="0"/>
              </a:rPr>
              <a:t>交易频率</a:t>
            </a:r>
            <a:r>
              <a:rPr lang="en-US" altLang="zh-CN" sz="1600" dirty="0">
                <a:latin typeface="Arial" panose="020B0604020202020204" pitchFamily="34" charset="0"/>
              </a:rPr>
              <a:t>Threshold:0.5%</a:t>
            </a:r>
            <a:endParaRPr/>
          </a:p>
          <a:p>
            <a:endParaRPr lang="en-US" altLang="zh-CN" sz="1600" b="0" dirty="0">
              <a:latin typeface="Arial" panose="020B0604020202020204" pitchFamily="34" charset="0"/>
            </a:endParaRPr>
          </a:p>
          <a:p>
            <a:endParaRPr lang="en-US" altLang="zh-CN" sz="1600" b="0" dirty="0">
              <a:latin typeface="Arial" panose="020B0604020202020204" pitchFamily="34" charset="0"/>
            </a:endParaRPr>
          </a:p>
          <a:p>
            <a:pPr marL="0" indent="0">
              <a:buNone/>
            </a:pPr>
            <a:endParaRPr lang="en-US" altLang="zh-CN" sz="1600" b="0" dirty="0">
              <a:latin typeface="Arial" panose="020B0604020202020204" pitchFamily="34" charset="0"/>
            </a:endParaRPr>
          </a:p>
          <a:p>
            <a:r>
              <a:rPr lang="zh-CN" altLang="en-US" sz="1600" dirty="0">
                <a:latin typeface="Arial" panose="020B0604020202020204" pitchFamily="34" charset="0"/>
              </a:rPr>
              <a:t>累计净值</a:t>
            </a:r>
            <a:r>
              <a:rPr lang="en-US" altLang="zh-CN" sz="1600" dirty="0">
                <a:latin typeface="Arial" panose="020B0604020202020204" pitchFamily="34" charset="0"/>
              </a:rPr>
              <a:t>:22.06%</a:t>
            </a:r>
            <a:endParaRPr lang="zh-CN" altLang="zh-CN" sz="1600" dirty="0">
              <a:latin typeface="Arial" panose="020B0604020202020204" pitchFamily="34" charset="0"/>
            </a:endParaRPr>
          </a:p>
          <a:p>
            <a:pPr marL="0" indent="0">
              <a:buFont typeface="Wingdings" panose="05000000000000000000" pitchFamily="2" charset="2"/>
              <a:buNone/>
            </a:pPr>
            <a:endParaRPr lang="en-US" altLang="zh-CN" sz="1600" b="0" dirty="0"/>
          </a:p>
          <a:p>
            <a:pPr marL="0" indent="0">
              <a:buFont typeface="Wingdings" panose="05000000000000000000" pitchFamily="2" charset="2"/>
              <a:buNone/>
            </a:pPr>
            <a:endParaRPr lang="zh-CN" altLang="en-US" sz="1800" b="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标题 1"/>
          <p:cNvSpPr>
            <a:spLocks noGrp="1"/>
          </p:cNvSpPr>
          <p:nvPr>
            <p:ph type="title"/>
          </p:nvPr>
        </p:nvSpPr>
        <p:spPr/>
        <p:txBody>
          <a:bodyPr/>
          <a:lstStyle/>
          <a:p>
            <a:r>
              <a:rPr lang="zh-CN" altLang="en-US" dirty="0"/>
              <a:t>研究结果</a:t>
            </a:r>
            <a:r>
              <a:rPr lang="en-US" altLang="zh-CN" dirty="0"/>
              <a:t>-</a:t>
            </a:r>
            <a:r>
              <a:rPr lang="zh-CN" altLang="en-US" dirty="0"/>
              <a:t>微调模型</a:t>
            </a:r>
            <a:r>
              <a:rPr lang="en-US" altLang="zh-CN" dirty="0"/>
              <a:t>FT-5</a:t>
            </a:r>
            <a:endParaRPr lang="zh-CN" altLang="en-US" dirty="0"/>
          </a:p>
        </p:txBody>
      </p:sp>
      <p:sp>
        <p:nvSpPr>
          <p:cNvPr id="60" name="灯片编号占位符 3"/>
          <p:cNvSpPr>
            <a:spLocks noGrp="1"/>
          </p:cNvSpPr>
          <p:nvPr>
            <p:ph type="sldNum" sz="quarter" idx="12"/>
          </p:nvPr>
        </p:nvSpPr>
        <p:spPr/>
        <p:txBody>
          <a:bodyPr/>
          <a:lstStyle/>
          <a:p>
            <a:fld id="{0E835DB4-796A-4EC3-BFF6-34179391875B}" type="slidenum">
              <a:rPr lang="zh-CN" altLang="en-US" smtClean="0"/>
              <a:t>16</a:t>
            </a:fld>
            <a:endParaRPr lang="zh-CN" altLang="en-US"/>
          </a:p>
        </p:txBody>
      </p:sp>
      <p:pic>
        <p:nvPicPr>
          <p:cNvPr id="61" name="图片 19"/>
          <p:cNvPicPr>
            <a:picLocks noChangeAspect="1"/>
          </p:cNvPicPr>
          <p:nvPr/>
        </p:nvPicPr>
        <p:blipFill>
          <a:blip r:embed="rId3"/>
          <a:srcRect/>
          <a:stretch/>
        </p:blipFill>
        <p:spPr>
          <a:xfrm>
            <a:off x="219110" y="1137530"/>
            <a:ext cx="7277667" cy="5458250"/>
          </a:xfrm>
          <a:prstGeom prst="rect">
            <a:avLst/>
          </a:prstGeom>
        </p:spPr>
      </p:pic>
      <p:sp>
        <p:nvSpPr>
          <p:cNvPr id="62" name="内容占位符 5"/>
          <p:cNvSpPr txBox="1"/>
          <p:nvPr/>
        </p:nvSpPr>
        <p:spPr>
          <a:xfrm>
            <a:off x="7622880" y="1309700"/>
            <a:ext cx="3874355" cy="5046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t>FT-5</a:t>
            </a:r>
            <a:r>
              <a:rPr lang="en-US" altLang="zh-CN" sz="1600" dirty="0">
                <a:latin typeface="Arial" panose="020B0604020202020204" pitchFamily="34" charset="0"/>
              </a:rPr>
              <a:t> </a:t>
            </a:r>
            <a:endParaRPr/>
          </a:p>
          <a:p>
            <a:r>
              <a:rPr lang="zh-CN" altLang="en-US" sz="1600" dirty="0">
                <a:latin typeface="Arial" panose="020B0604020202020204" pitchFamily="34" charset="0"/>
              </a:rPr>
              <a:t>交易频率</a:t>
            </a:r>
            <a:r>
              <a:rPr lang="en-US" altLang="zh-CN" sz="1600" dirty="0">
                <a:latin typeface="Arial" panose="020B0604020202020204" pitchFamily="34" charset="0"/>
              </a:rPr>
              <a:t>Threshold:1%</a:t>
            </a:r>
            <a:endParaRPr/>
          </a:p>
          <a:p>
            <a:endParaRPr lang="en-US" altLang="zh-CN" sz="1600" b="0" dirty="0">
              <a:latin typeface="Arial" panose="020B0604020202020204" pitchFamily="34" charset="0"/>
            </a:endParaRPr>
          </a:p>
          <a:p>
            <a:endParaRPr lang="en-US" altLang="zh-CN" sz="1600" b="0" dirty="0">
              <a:latin typeface="Arial" panose="020B0604020202020204" pitchFamily="34" charset="0"/>
            </a:endParaRPr>
          </a:p>
          <a:p>
            <a:pPr marL="0" indent="0">
              <a:buNone/>
            </a:pPr>
            <a:endParaRPr lang="en-US" altLang="zh-CN" sz="1600" b="0" dirty="0">
              <a:latin typeface="Arial" panose="020B0604020202020204" pitchFamily="34" charset="0"/>
            </a:endParaRPr>
          </a:p>
          <a:p>
            <a:r>
              <a:rPr lang="zh-CN" altLang="en-US" sz="1600" dirty="0">
                <a:latin typeface="Arial" panose="020B0604020202020204" pitchFamily="34" charset="0"/>
              </a:rPr>
              <a:t>累计净值</a:t>
            </a:r>
            <a:r>
              <a:rPr lang="en-US" altLang="zh-CN" sz="1600" dirty="0">
                <a:latin typeface="Arial" panose="020B0604020202020204" pitchFamily="34" charset="0"/>
              </a:rPr>
              <a:t>:28.54%</a:t>
            </a:r>
            <a:endParaRPr lang="zh-CN" altLang="zh-CN" sz="1600" dirty="0">
              <a:latin typeface="Arial" panose="020B0604020202020204" pitchFamily="34" charset="0"/>
            </a:endParaRPr>
          </a:p>
          <a:p>
            <a:pPr marL="0" indent="0">
              <a:buFont typeface="Wingdings" panose="05000000000000000000" pitchFamily="2" charset="2"/>
              <a:buNone/>
            </a:pPr>
            <a:endParaRPr lang="en-US" altLang="zh-CN" sz="1600" b="0" dirty="0"/>
          </a:p>
          <a:p>
            <a:pPr marL="0" indent="0">
              <a:buFont typeface="Wingdings" panose="05000000000000000000" pitchFamily="2" charset="2"/>
              <a:buNone/>
            </a:pPr>
            <a:endParaRPr lang="zh-CN" altLang="en-US" sz="1800" b="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标题 1"/>
          <p:cNvSpPr>
            <a:spLocks noGrp="1"/>
          </p:cNvSpPr>
          <p:nvPr>
            <p:ph type="title"/>
          </p:nvPr>
        </p:nvSpPr>
        <p:spPr/>
        <p:txBody>
          <a:bodyPr/>
          <a:lstStyle/>
          <a:p>
            <a:r>
              <a:rPr lang="zh-CN" altLang="en-US" dirty="0"/>
              <a:t>研究结果</a:t>
            </a:r>
            <a:r>
              <a:rPr lang="en-US" altLang="zh-CN" dirty="0"/>
              <a:t>-</a:t>
            </a:r>
            <a:r>
              <a:rPr lang="zh-CN" altLang="en-US" dirty="0"/>
              <a:t>微调模型</a:t>
            </a:r>
            <a:r>
              <a:rPr lang="en-US" altLang="zh-CN" dirty="0"/>
              <a:t>FT-10</a:t>
            </a:r>
            <a:endParaRPr lang="zh-CN" altLang="en-US" dirty="0"/>
          </a:p>
        </p:txBody>
      </p:sp>
      <p:sp>
        <p:nvSpPr>
          <p:cNvPr id="65" name="灯片编号占位符 3"/>
          <p:cNvSpPr>
            <a:spLocks noGrp="1"/>
          </p:cNvSpPr>
          <p:nvPr>
            <p:ph type="sldNum" sz="quarter" idx="12"/>
          </p:nvPr>
        </p:nvSpPr>
        <p:spPr/>
        <p:txBody>
          <a:bodyPr/>
          <a:lstStyle/>
          <a:p>
            <a:fld id="{0E835DB4-796A-4EC3-BFF6-34179391875B}" type="slidenum">
              <a:rPr lang="zh-CN" altLang="en-US" smtClean="0"/>
              <a:t>17</a:t>
            </a:fld>
            <a:endParaRPr lang="zh-CN" altLang="en-US"/>
          </a:p>
        </p:txBody>
      </p:sp>
      <p:pic>
        <p:nvPicPr>
          <p:cNvPr id="66" name="图片 19"/>
          <p:cNvPicPr>
            <a:picLocks noChangeAspect="1"/>
          </p:cNvPicPr>
          <p:nvPr/>
        </p:nvPicPr>
        <p:blipFill>
          <a:blip r:embed="rId3"/>
          <a:srcRect/>
          <a:stretch/>
        </p:blipFill>
        <p:spPr>
          <a:xfrm>
            <a:off x="219110" y="1137530"/>
            <a:ext cx="7277666" cy="5458250"/>
          </a:xfrm>
          <a:prstGeom prst="rect">
            <a:avLst/>
          </a:prstGeom>
        </p:spPr>
      </p:pic>
      <p:sp>
        <p:nvSpPr>
          <p:cNvPr id="67" name="内容占位符 5"/>
          <p:cNvSpPr txBox="1"/>
          <p:nvPr/>
        </p:nvSpPr>
        <p:spPr>
          <a:xfrm>
            <a:off x="7622880" y="1309700"/>
            <a:ext cx="3874355" cy="5046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t>FT-10</a:t>
            </a:r>
            <a:r>
              <a:rPr lang="en-US" altLang="zh-CN" sz="1600" dirty="0">
                <a:latin typeface="Arial" panose="020B0604020202020204" pitchFamily="34" charset="0"/>
              </a:rPr>
              <a:t> </a:t>
            </a:r>
            <a:endParaRPr/>
          </a:p>
          <a:p>
            <a:r>
              <a:rPr lang="zh-CN" altLang="en-US" sz="1600" dirty="0">
                <a:latin typeface="Arial" panose="020B0604020202020204" pitchFamily="34" charset="0"/>
              </a:rPr>
              <a:t>交易频率</a:t>
            </a:r>
            <a:r>
              <a:rPr lang="en-US" altLang="zh-CN" sz="1600" dirty="0">
                <a:latin typeface="Arial" panose="020B0604020202020204" pitchFamily="34" charset="0"/>
              </a:rPr>
              <a:t>Threshold:0.1%</a:t>
            </a:r>
            <a:endParaRPr/>
          </a:p>
          <a:p>
            <a:endParaRPr lang="en-US" altLang="zh-CN" sz="1600" b="0" dirty="0">
              <a:latin typeface="Arial" panose="020B0604020202020204" pitchFamily="34" charset="0"/>
            </a:endParaRPr>
          </a:p>
          <a:p>
            <a:endParaRPr lang="en-US" altLang="zh-CN" sz="1600" b="0" dirty="0">
              <a:latin typeface="Arial" panose="020B0604020202020204" pitchFamily="34" charset="0"/>
            </a:endParaRPr>
          </a:p>
          <a:p>
            <a:pPr marL="0" indent="0">
              <a:buNone/>
            </a:pPr>
            <a:endParaRPr lang="en-US" altLang="zh-CN" sz="1600" b="0" dirty="0">
              <a:latin typeface="Arial" panose="020B0604020202020204" pitchFamily="34" charset="0"/>
            </a:endParaRPr>
          </a:p>
          <a:p>
            <a:r>
              <a:rPr lang="zh-CN" altLang="en-US" sz="1600" dirty="0">
                <a:latin typeface="Arial" panose="020B0604020202020204" pitchFamily="34" charset="0"/>
              </a:rPr>
              <a:t>累计净值</a:t>
            </a:r>
            <a:r>
              <a:rPr lang="en-US" altLang="zh-CN" sz="1600" dirty="0">
                <a:latin typeface="Arial" panose="020B0604020202020204" pitchFamily="34" charset="0"/>
              </a:rPr>
              <a:t>:-6.19%</a:t>
            </a:r>
            <a:endParaRPr lang="zh-CN" altLang="zh-CN" sz="1600" dirty="0">
              <a:latin typeface="Arial" panose="020B0604020202020204" pitchFamily="34" charset="0"/>
            </a:endParaRPr>
          </a:p>
          <a:p>
            <a:pPr marL="0" indent="0">
              <a:buFont typeface="Wingdings" panose="05000000000000000000" pitchFamily="2" charset="2"/>
              <a:buNone/>
            </a:pPr>
            <a:endParaRPr lang="en-US" altLang="zh-CN" sz="1600" b="0" dirty="0"/>
          </a:p>
          <a:p>
            <a:pPr marL="0" indent="0">
              <a:buFont typeface="Wingdings" panose="05000000000000000000" pitchFamily="2" charset="2"/>
              <a:buNone/>
            </a:pPr>
            <a:endParaRPr lang="zh-CN" altLang="en-US" sz="1800" b="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标题 1"/>
          <p:cNvSpPr>
            <a:spLocks noGrp="1"/>
          </p:cNvSpPr>
          <p:nvPr>
            <p:ph type="title"/>
          </p:nvPr>
        </p:nvSpPr>
        <p:spPr/>
        <p:txBody>
          <a:bodyPr/>
          <a:lstStyle/>
          <a:p>
            <a:r>
              <a:rPr lang="zh-CN" altLang="en-US" dirty="0"/>
              <a:t>研究结果</a:t>
            </a:r>
            <a:r>
              <a:rPr lang="en-US" altLang="zh-CN" dirty="0"/>
              <a:t>-</a:t>
            </a:r>
            <a:r>
              <a:rPr lang="zh-CN" altLang="en-US" dirty="0"/>
              <a:t>微调模型</a:t>
            </a:r>
            <a:r>
              <a:rPr lang="en-US" altLang="zh-CN" dirty="0"/>
              <a:t>FT-10</a:t>
            </a:r>
            <a:endParaRPr lang="zh-CN" altLang="en-US" dirty="0"/>
          </a:p>
        </p:txBody>
      </p:sp>
      <p:sp>
        <p:nvSpPr>
          <p:cNvPr id="70" name="灯片编号占位符 3"/>
          <p:cNvSpPr>
            <a:spLocks noGrp="1"/>
          </p:cNvSpPr>
          <p:nvPr>
            <p:ph type="sldNum" sz="quarter" idx="12"/>
          </p:nvPr>
        </p:nvSpPr>
        <p:spPr/>
        <p:txBody>
          <a:bodyPr/>
          <a:lstStyle/>
          <a:p>
            <a:fld id="{0E835DB4-796A-4EC3-BFF6-34179391875B}" type="slidenum">
              <a:rPr lang="zh-CN" altLang="en-US" smtClean="0"/>
              <a:t>18</a:t>
            </a:fld>
            <a:endParaRPr lang="zh-CN" altLang="en-US"/>
          </a:p>
        </p:txBody>
      </p:sp>
      <p:pic>
        <p:nvPicPr>
          <p:cNvPr id="71" name="图片 19"/>
          <p:cNvPicPr>
            <a:picLocks noChangeAspect="1"/>
          </p:cNvPicPr>
          <p:nvPr/>
        </p:nvPicPr>
        <p:blipFill>
          <a:blip r:embed="rId3"/>
          <a:srcRect/>
          <a:stretch/>
        </p:blipFill>
        <p:spPr>
          <a:xfrm>
            <a:off x="219110" y="1137530"/>
            <a:ext cx="7277666" cy="5458249"/>
          </a:xfrm>
          <a:prstGeom prst="rect">
            <a:avLst/>
          </a:prstGeom>
        </p:spPr>
      </p:pic>
      <p:sp>
        <p:nvSpPr>
          <p:cNvPr id="72" name="内容占位符 5"/>
          <p:cNvSpPr txBox="1"/>
          <p:nvPr/>
        </p:nvSpPr>
        <p:spPr>
          <a:xfrm>
            <a:off x="7622880" y="1309700"/>
            <a:ext cx="3874355" cy="5046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t>FT-10</a:t>
            </a:r>
            <a:r>
              <a:rPr lang="en-US" altLang="zh-CN" sz="1600" dirty="0">
                <a:latin typeface="Arial" panose="020B0604020202020204" pitchFamily="34" charset="0"/>
              </a:rPr>
              <a:t> </a:t>
            </a:r>
            <a:endParaRPr/>
          </a:p>
          <a:p>
            <a:r>
              <a:rPr lang="zh-CN" altLang="en-US" sz="1600" dirty="0">
                <a:latin typeface="Arial" panose="020B0604020202020204" pitchFamily="34" charset="0"/>
              </a:rPr>
              <a:t>交易频率</a:t>
            </a:r>
            <a:r>
              <a:rPr lang="en-US" altLang="zh-CN" sz="1600" dirty="0">
                <a:latin typeface="Arial" panose="020B0604020202020204" pitchFamily="34" charset="0"/>
              </a:rPr>
              <a:t>Threshold:0.5%</a:t>
            </a:r>
            <a:endParaRPr/>
          </a:p>
          <a:p>
            <a:endParaRPr lang="en-US" altLang="zh-CN" sz="1600" b="0" dirty="0">
              <a:latin typeface="Arial" panose="020B0604020202020204" pitchFamily="34" charset="0"/>
            </a:endParaRPr>
          </a:p>
          <a:p>
            <a:endParaRPr lang="en-US" altLang="zh-CN" sz="1600" b="0" dirty="0">
              <a:latin typeface="Arial" panose="020B0604020202020204" pitchFamily="34" charset="0"/>
            </a:endParaRPr>
          </a:p>
          <a:p>
            <a:pPr marL="0" indent="0">
              <a:buNone/>
            </a:pPr>
            <a:endParaRPr lang="en-US" altLang="zh-CN" sz="1600" b="0" dirty="0">
              <a:latin typeface="Arial" panose="020B0604020202020204" pitchFamily="34" charset="0"/>
            </a:endParaRPr>
          </a:p>
          <a:p>
            <a:r>
              <a:rPr lang="zh-CN" altLang="en-US" sz="1600" dirty="0">
                <a:latin typeface="Arial" panose="020B0604020202020204" pitchFamily="34" charset="0"/>
              </a:rPr>
              <a:t>累计净值</a:t>
            </a:r>
            <a:r>
              <a:rPr lang="en-US" altLang="zh-CN" sz="1600" dirty="0">
                <a:latin typeface="Arial" panose="020B0604020202020204" pitchFamily="34" charset="0"/>
              </a:rPr>
              <a:t>:4.99%</a:t>
            </a:r>
            <a:endParaRPr lang="zh-CN" altLang="zh-CN" sz="1600" dirty="0">
              <a:latin typeface="Arial" panose="020B0604020202020204" pitchFamily="34" charset="0"/>
            </a:endParaRPr>
          </a:p>
          <a:p>
            <a:pPr marL="0" indent="0">
              <a:buFont typeface="Wingdings" panose="05000000000000000000" pitchFamily="2" charset="2"/>
              <a:buNone/>
            </a:pPr>
            <a:endParaRPr lang="en-US" altLang="zh-CN" sz="1600" b="0" dirty="0"/>
          </a:p>
          <a:p>
            <a:pPr marL="0" indent="0">
              <a:buFont typeface="Wingdings" panose="05000000000000000000" pitchFamily="2" charset="2"/>
              <a:buNone/>
            </a:pPr>
            <a:endParaRPr lang="zh-CN" altLang="en-US" sz="1800" b="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标题 1"/>
          <p:cNvSpPr>
            <a:spLocks noGrp="1"/>
          </p:cNvSpPr>
          <p:nvPr>
            <p:ph type="title"/>
          </p:nvPr>
        </p:nvSpPr>
        <p:spPr/>
        <p:txBody>
          <a:bodyPr/>
          <a:lstStyle/>
          <a:p>
            <a:r>
              <a:rPr lang="zh-CN" altLang="en-US" dirty="0"/>
              <a:t>研究结果</a:t>
            </a:r>
            <a:r>
              <a:rPr lang="en-US" altLang="zh-CN" dirty="0"/>
              <a:t>-</a:t>
            </a:r>
            <a:r>
              <a:rPr lang="zh-CN" altLang="en-US" dirty="0"/>
              <a:t>微调模型</a:t>
            </a:r>
            <a:r>
              <a:rPr lang="en-US" altLang="zh-CN" dirty="0"/>
              <a:t>FT-10</a:t>
            </a:r>
            <a:endParaRPr lang="zh-CN" altLang="en-US" dirty="0"/>
          </a:p>
        </p:txBody>
      </p:sp>
      <p:sp>
        <p:nvSpPr>
          <p:cNvPr id="80" name="灯片编号占位符 3"/>
          <p:cNvSpPr>
            <a:spLocks noGrp="1"/>
          </p:cNvSpPr>
          <p:nvPr>
            <p:ph type="sldNum" sz="quarter" idx="12"/>
          </p:nvPr>
        </p:nvSpPr>
        <p:spPr/>
        <p:txBody>
          <a:bodyPr/>
          <a:lstStyle/>
          <a:p>
            <a:fld id="{0E835DB4-796A-4EC3-BFF6-34179391875B}" type="slidenum">
              <a:rPr lang="zh-CN" altLang="en-US" smtClean="0"/>
              <a:t>19</a:t>
            </a:fld>
            <a:endParaRPr lang="zh-CN" altLang="en-US"/>
          </a:p>
        </p:txBody>
      </p:sp>
      <p:pic>
        <p:nvPicPr>
          <p:cNvPr id="81" name="图片 19"/>
          <p:cNvPicPr>
            <a:picLocks noChangeAspect="1"/>
          </p:cNvPicPr>
          <p:nvPr/>
        </p:nvPicPr>
        <p:blipFill>
          <a:blip r:embed="rId3"/>
          <a:srcRect/>
          <a:stretch/>
        </p:blipFill>
        <p:spPr>
          <a:xfrm>
            <a:off x="219110" y="1137530"/>
            <a:ext cx="7277665" cy="5458249"/>
          </a:xfrm>
          <a:prstGeom prst="rect">
            <a:avLst/>
          </a:prstGeom>
        </p:spPr>
      </p:pic>
      <p:sp>
        <p:nvSpPr>
          <p:cNvPr id="82" name="内容占位符 5"/>
          <p:cNvSpPr txBox="1"/>
          <p:nvPr/>
        </p:nvSpPr>
        <p:spPr>
          <a:xfrm>
            <a:off x="7622880" y="1309700"/>
            <a:ext cx="3874355" cy="5046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t>FT-10</a:t>
            </a:r>
            <a:r>
              <a:rPr lang="en-US" altLang="zh-CN" sz="1600" dirty="0">
                <a:latin typeface="Arial" panose="020B0604020202020204" pitchFamily="34" charset="0"/>
              </a:rPr>
              <a:t> </a:t>
            </a:r>
            <a:endParaRPr/>
          </a:p>
          <a:p>
            <a:r>
              <a:rPr lang="zh-CN" altLang="en-US" sz="1600" dirty="0">
                <a:latin typeface="Arial" panose="020B0604020202020204" pitchFamily="34" charset="0"/>
              </a:rPr>
              <a:t>交易频率</a:t>
            </a:r>
            <a:r>
              <a:rPr lang="en-US" altLang="zh-CN" sz="1600" dirty="0">
                <a:latin typeface="Arial" panose="020B0604020202020204" pitchFamily="34" charset="0"/>
              </a:rPr>
              <a:t>Threshold:1%</a:t>
            </a:r>
            <a:endParaRPr/>
          </a:p>
          <a:p>
            <a:endParaRPr lang="en-US" altLang="zh-CN" sz="1600" b="0" dirty="0">
              <a:latin typeface="Arial" panose="020B0604020202020204" pitchFamily="34" charset="0"/>
            </a:endParaRPr>
          </a:p>
          <a:p>
            <a:endParaRPr lang="en-US" altLang="zh-CN" sz="1600" b="0" dirty="0">
              <a:latin typeface="Arial" panose="020B0604020202020204" pitchFamily="34" charset="0"/>
            </a:endParaRPr>
          </a:p>
          <a:p>
            <a:pPr marL="0" indent="0">
              <a:buNone/>
            </a:pPr>
            <a:endParaRPr lang="en-US" altLang="zh-CN" sz="1600" b="0" dirty="0">
              <a:latin typeface="Arial" panose="020B0604020202020204" pitchFamily="34" charset="0"/>
            </a:endParaRPr>
          </a:p>
          <a:p>
            <a:r>
              <a:rPr lang="zh-CN" altLang="en-US" sz="1600" dirty="0">
                <a:latin typeface="Arial" panose="020B0604020202020204" pitchFamily="34" charset="0"/>
              </a:rPr>
              <a:t>累计净值</a:t>
            </a:r>
            <a:r>
              <a:rPr lang="en-US" altLang="zh-CN" sz="1600" dirty="0">
                <a:latin typeface="Arial" panose="020B0604020202020204" pitchFamily="34" charset="0"/>
              </a:rPr>
              <a:t>:12.00%</a:t>
            </a:r>
            <a:endParaRPr lang="zh-CN" altLang="zh-CN" sz="1600" dirty="0">
              <a:latin typeface="Arial" panose="020B0604020202020204" pitchFamily="34" charset="0"/>
            </a:endParaRPr>
          </a:p>
          <a:p>
            <a:pPr marL="0" indent="0">
              <a:buFont typeface="Wingdings" panose="05000000000000000000" pitchFamily="2" charset="2"/>
              <a:buNone/>
            </a:pPr>
            <a:endParaRPr lang="en-US" altLang="zh-CN" sz="1600" b="0" dirty="0"/>
          </a:p>
          <a:p>
            <a:pPr marL="0" indent="0">
              <a:buFont typeface="Wingdings" panose="05000000000000000000" pitchFamily="2" charset="2"/>
              <a:buNone/>
            </a:pPr>
            <a:endParaRPr lang="zh-CN" altLang="en-US" sz="1800" b="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标题 1"/>
          <p:cNvSpPr>
            <a:spLocks noGrp="1"/>
          </p:cNvSpPr>
          <p:nvPr>
            <p:ph type="title"/>
          </p:nvPr>
        </p:nvSpPr>
        <p:spPr/>
        <p:txBody>
          <a:bodyPr/>
          <a:lstStyle/>
          <a:p>
            <a:r>
              <a:rPr lang="zh-CN" altLang="en-US" dirty="0"/>
              <a:t>研究背景与问题</a:t>
            </a:r>
            <a:endParaRPr/>
          </a:p>
        </p:txBody>
      </p:sp>
      <p:sp>
        <p:nvSpPr>
          <p:cNvPr id="75" name="灯片编号占位符 3"/>
          <p:cNvSpPr>
            <a:spLocks noGrp="1"/>
          </p:cNvSpPr>
          <p:nvPr>
            <p:ph type="sldNum" sz="quarter" idx="12"/>
          </p:nvPr>
        </p:nvSpPr>
        <p:spPr/>
        <p:txBody>
          <a:bodyPr/>
          <a:lstStyle/>
          <a:p>
            <a:fld id="{0E835DB4-796A-4EC3-BFF6-34179391875B}" type="slidenum">
              <a:rPr lang="zh-CN" altLang="en-US" smtClean="0"/>
              <a:t>2</a:t>
            </a:fld>
            <a:endParaRPr lang="zh-CN" altLang="en-US"/>
          </a:p>
        </p:txBody>
      </p:sp>
      <p:sp>
        <p:nvSpPr>
          <p:cNvPr id="76" name="内容占位符 5"/>
          <p:cNvSpPr>
            <a:spLocks noGrp="1"/>
          </p:cNvSpPr>
          <p:nvPr>
            <p:ph idx="1"/>
          </p:nvPr>
        </p:nvSpPr>
        <p:spPr>
          <a:xfrm>
            <a:off x="407668" y="1174749"/>
            <a:ext cx="7426329" cy="5295265"/>
          </a:xfrm>
        </p:spPr>
        <p:txBody>
          <a:bodyPr>
            <a:normAutofit/>
          </a:bodyPr>
          <a:lstStyle/>
          <a:p>
            <a:r>
              <a:rPr lang="zh-CN" altLang="en-US" sz="2000" dirty="0"/>
              <a:t>金融时间序列预测的价值与意义：</a:t>
            </a:r>
            <a:endParaRPr lang="en-US" altLang="zh-CN" sz="2000" dirty="0"/>
          </a:p>
          <a:p>
            <a:pPr marL="0" indent="0">
              <a:buNone/>
            </a:pPr>
            <a:r>
              <a:rPr lang="zh-CN" altLang="en-US" sz="1600" b="0" dirty="0"/>
              <a:t>金融时间序列是金融市场最核心的数据形态，预测能力直接影响</a:t>
            </a:r>
            <a:r>
              <a:rPr lang="zh-CN" altLang="en-US" sz="1600" dirty="0">
                <a:solidFill>
                  <a:srgbClr val="C00000"/>
                </a:solidFill>
              </a:rPr>
              <a:t>投资管理</a:t>
            </a:r>
            <a:r>
              <a:rPr lang="zh-CN" altLang="en-US" sz="1600" b="0" dirty="0"/>
              <a:t>、</a:t>
            </a:r>
            <a:r>
              <a:rPr lang="zh-CN" altLang="en-US" sz="1600" dirty="0">
                <a:solidFill>
                  <a:srgbClr val="C00000"/>
                </a:solidFill>
              </a:rPr>
              <a:t>风险控制</a:t>
            </a:r>
            <a:r>
              <a:rPr lang="zh-CN" altLang="en-US" sz="1600" b="0" dirty="0"/>
              <a:t>与</a:t>
            </a:r>
            <a:r>
              <a:rPr lang="zh-CN" altLang="en-US" sz="1600" dirty="0">
                <a:solidFill>
                  <a:srgbClr val="C00000"/>
                </a:solidFill>
              </a:rPr>
              <a:t>交易执行</a:t>
            </a:r>
            <a:r>
              <a:rPr lang="zh-CN" altLang="en-US" sz="1600" b="0" dirty="0"/>
              <a:t>等关键环节。</a:t>
            </a:r>
            <a:endParaRPr lang="en-US" altLang="zh-CN" sz="1600" b="0" dirty="0"/>
          </a:p>
          <a:p>
            <a:pPr>
              <a:buFontTx/>
              <a:buChar char="-"/>
            </a:pPr>
            <a:r>
              <a:rPr lang="zh-CN" altLang="en-US" sz="1600" b="0" dirty="0"/>
              <a:t>在</a:t>
            </a:r>
            <a:r>
              <a:rPr lang="zh-CN" altLang="en-US" sz="1600" dirty="0"/>
              <a:t>投资管理</a:t>
            </a:r>
            <a:r>
              <a:rPr lang="zh-CN" altLang="en-US" sz="1600" b="0" dirty="0"/>
              <a:t>中，对未来收益率</a:t>
            </a:r>
            <a:r>
              <a:rPr lang="en-US" altLang="zh-CN" sz="1600" b="0" dirty="0"/>
              <a:t>/</a:t>
            </a:r>
            <a:r>
              <a:rPr lang="zh-CN" altLang="en-US" sz="1600" b="0" dirty="0"/>
              <a:t>价格</a:t>
            </a:r>
            <a:r>
              <a:rPr lang="en-US" altLang="zh-CN" sz="1600" b="0" dirty="0"/>
              <a:t>/</a:t>
            </a:r>
            <a:r>
              <a:rPr lang="zh-CN" altLang="en-US" sz="1600" b="0" dirty="0"/>
              <a:t>趋势的判断是资产配置与组合管理的基础。</a:t>
            </a:r>
            <a:endParaRPr lang="en-US" altLang="zh-CN" sz="1600" b="0" dirty="0"/>
          </a:p>
          <a:p>
            <a:pPr>
              <a:buFontTx/>
              <a:buChar char="-"/>
            </a:pPr>
            <a:r>
              <a:rPr lang="zh-CN" altLang="en-US" sz="1600" b="0" dirty="0"/>
              <a:t>在</a:t>
            </a:r>
            <a:r>
              <a:rPr lang="zh-CN" altLang="en-US" sz="1600" dirty="0"/>
              <a:t>风险管理</a:t>
            </a:r>
            <a:r>
              <a:rPr lang="zh-CN" altLang="en-US" sz="1600" b="0" dirty="0"/>
              <a:t>中，波动率、尾部风险与极端事件概率等估计依赖时序模型，为保证金与压力测试提供支撑。</a:t>
            </a:r>
            <a:endParaRPr lang="en-US" altLang="zh-CN" sz="1600" b="0" dirty="0"/>
          </a:p>
          <a:p>
            <a:pPr marL="0" indent="0">
              <a:buNone/>
            </a:pPr>
            <a:r>
              <a:rPr lang="zh-CN" altLang="en-US" sz="1600" b="0" dirty="0"/>
              <a:t>金融市场</a:t>
            </a:r>
            <a:r>
              <a:rPr lang="zh-CN" altLang="en-US" sz="1600" dirty="0"/>
              <a:t>噪声高</a:t>
            </a:r>
            <a:r>
              <a:rPr lang="zh-CN" altLang="en-US" sz="1600" b="0" dirty="0"/>
              <a:t>、</a:t>
            </a:r>
            <a:r>
              <a:rPr lang="zh-CN" altLang="en-US" sz="1600" dirty="0"/>
              <a:t>非平稳</a:t>
            </a:r>
            <a:r>
              <a:rPr lang="zh-CN" altLang="en-US" sz="1600" b="0" dirty="0"/>
              <a:t>、</a:t>
            </a:r>
            <a:r>
              <a:rPr lang="zh-CN" altLang="en-US" sz="1600" dirty="0"/>
              <a:t>结构突变频繁</a:t>
            </a:r>
            <a:r>
              <a:rPr lang="zh-CN" altLang="en-US" sz="1600" b="0" dirty="0"/>
              <a:t>，因此也是检验模型鲁棒性与泛化能力的典型场景，推动了方法从统计模型</a:t>
            </a:r>
            <a:r>
              <a:rPr lang="en-US" altLang="en-US" sz="1600" b="0" dirty="0"/>
              <a:t>→</a:t>
            </a:r>
            <a:r>
              <a:rPr lang="zh-CN" altLang="en-US" sz="1600" b="0" dirty="0"/>
              <a:t>机器学习</a:t>
            </a:r>
            <a:r>
              <a:rPr lang="en-US" altLang="en-US" sz="1600" b="0" dirty="0"/>
              <a:t>→</a:t>
            </a:r>
            <a:r>
              <a:rPr lang="zh-CN" altLang="en-US" sz="1600" b="0" dirty="0"/>
              <a:t>深度学习的演进。</a:t>
            </a:r>
            <a:endParaRPr lang="en-US" altLang="zh-CN" sz="1600" b="0" dirty="0"/>
          </a:p>
          <a:p>
            <a:pPr marL="0" indent="0">
              <a:buFont typeface="Wingdings" panose="05000000000000000000" charset="0"/>
              <a:buNone/>
            </a:pPr>
            <a:endParaRPr lang="en-US" altLang="zh-CN" sz="1600" b="0" dirty="0"/>
          </a:p>
          <a:p>
            <a:pPr marL="0" indent="0">
              <a:buFont typeface="Wingdings" panose="05000000000000000000" charset="0"/>
              <a:buNone/>
            </a:pPr>
            <a:r>
              <a:rPr lang="zh-CN" altLang="en-US" sz="1800" b="0" dirty="0"/>
              <a:t>因此，</a:t>
            </a:r>
            <a:r>
              <a:rPr lang="zh-CN" altLang="en-US" sz="1800" dirty="0"/>
              <a:t>金融时序预测</a:t>
            </a:r>
            <a:r>
              <a:rPr lang="zh-CN" altLang="en-US" sz="1800" b="0" dirty="0"/>
              <a:t>既是</a:t>
            </a:r>
            <a:r>
              <a:rPr lang="en-US" altLang="zh-CN" sz="1800" b="0" dirty="0"/>
              <a:t>“</a:t>
            </a:r>
            <a:r>
              <a:rPr lang="zh-CN" altLang="en-US" sz="1800" b="0" dirty="0"/>
              <a:t>强应用需求</a:t>
            </a:r>
            <a:r>
              <a:rPr lang="en-US" altLang="zh-CN" sz="1800" b="0" dirty="0"/>
              <a:t>”</a:t>
            </a:r>
            <a:r>
              <a:rPr lang="zh-CN" altLang="en-US" sz="1800" b="0" dirty="0"/>
              <a:t>，也是</a:t>
            </a:r>
            <a:r>
              <a:rPr lang="en-US" altLang="zh-CN" sz="1800" b="0" dirty="0"/>
              <a:t>“</a:t>
            </a:r>
            <a:r>
              <a:rPr lang="zh-CN" altLang="en-US" sz="1800" b="0" dirty="0"/>
              <a:t>方法创新的试金石</a:t>
            </a:r>
            <a:r>
              <a:rPr lang="en-US" altLang="zh-CN" sz="1800" b="0" dirty="0"/>
              <a:t>”</a:t>
            </a:r>
            <a:endParaRPr/>
          </a:p>
          <a:p>
            <a:pPr marL="0" indent="0">
              <a:lnSpc>
                <a:spcPct val="150000"/>
              </a:lnSpc>
              <a:buFont typeface="Wingdings" panose="05000000000000000000" charset="0"/>
              <a:buNone/>
            </a:pPr>
            <a:endParaRPr lang="zh-CN" altLang="en-US" sz="1800" b="0" dirty="0"/>
          </a:p>
        </p:txBody>
      </p:sp>
      <p:pic>
        <p:nvPicPr>
          <p:cNvPr id="77" name="图片 7" descr="1"/>
          <p:cNvPicPr>
            <a:picLocks noChangeAspect="1"/>
          </p:cNvPicPr>
          <p:nvPr/>
        </p:nvPicPr>
        <p:blipFill>
          <a:blip r:embed="rId3"/>
          <a:stretch>
            <a:fillRect/>
          </a:stretch>
        </p:blipFill>
        <p:spPr>
          <a:xfrm>
            <a:off x="7833997" y="1289050"/>
            <a:ext cx="3884295" cy="51809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标题 1"/>
          <p:cNvSpPr>
            <a:spLocks noGrp="1"/>
          </p:cNvSpPr>
          <p:nvPr>
            <p:ph type="title"/>
          </p:nvPr>
        </p:nvSpPr>
        <p:spPr/>
        <p:txBody>
          <a:bodyPr/>
          <a:lstStyle/>
          <a:p>
            <a:r>
              <a:rPr lang="zh-CN" altLang="en-US" dirty="0"/>
              <a:t>研究结果</a:t>
            </a:r>
            <a:r>
              <a:rPr lang="en-US" altLang="zh-CN" dirty="0"/>
              <a:t>-</a:t>
            </a:r>
            <a:r>
              <a:rPr lang="zh-CN" altLang="en-US" dirty="0"/>
              <a:t>微调模型</a:t>
            </a:r>
            <a:r>
              <a:rPr lang="en-US" altLang="zh-CN" dirty="0"/>
              <a:t>FT-Mixed</a:t>
            </a:r>
            <a:endParaRPr lang="zh-CN" altLang="en-US" dirty="0"/>
          </a:p>
        </p:txBody>
      </p:sp>
      <p:sp>
        <p:nvSpPr>
          <p:cNvPr id="85" name="灯片编号占位符 3"/>
          <p:cNvSpPr>
            <a:spLocks noGrp="1"/>
          </p:cNvSpPr>
          <p:nvPr>
            <p:ph type="sldNum" sz="quarter" idx="12"/>
          </p:nvPr>
        </p:nvSpPr>
        <p:spPr/>
        <p:txBody>
          <a:bodyPr/>
          <a:lstStyle/>
          <a:p>
            <a:fld id="{0E835DB4-796A-4EC3-BFF6-34179391875B}" type="slidenum">
              <a:rPr lang="zh-CN" altLang="en-US" smtClean="0"/>
              <a:t>20</a:t>
            </a:fld>
            <a:endParaRPr lang="zh-CN" altLang="en-US"/>
          </a:p>
        </p:txBody>
      </p:sp>
      <p:pic>
        <p:nvPicPr>
          <p:cNvPr id="86" name="图片 19"/>
          <p:cNvPicPr>
            <a:picLocks noChangeAspect="1"/>
          </p:cNvPicPr>
          <p:nvPr/>
        </p:nvPicPr>
        <p:blipFill>
          <a:blip r:embed="rId3"/>
          <a:srcRect/>
          <a:stretch/>
        </p:blipFill>
        <p:spPr>
          <a:xfrm>
            <a:off x="219110" y="1137530"/>
            <a:ext cx="7277665" cy="5458248"/>
          </a:xfrm>
          <a:prstGeom prst="rect">
            <a:avLst/>
          </a:prstGeom>
        </p:spPr>
      </p:pic>
      <p:sp>
        <p:nvSpPr>
          <p:cNvPr id="87" name="内容占位符 5"/>
          <p:cNvSpPr txBox="1"/>
          <p:nvPr/>
        </p:nvSpPr>
        <p:spPr>
          <a:xfrm>
            <a:off x="7622880" y="1309700"/>
            <a:ext cx="3874355" cy="5046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t>FT-Mixed</a:t>
            </a:r>
            <a:r>
              <a:rPr lang="en-US" altLang="zh-CN" sz="1600" dirty="0">
                <a:latin typeface="Arial" panose="020B0604020202020204" pitchFamily="34" charset="0"/>
              </a:rPr>
              <a:t> </a:t>
            </a:r>
            <a:endParaRPr/>
          </a:p>
          <a:p>
            <a:r>
              <a:rPr lang="zh-CN" altLang="en-US" sz="1600" dirty="0">
                <a:latin typeface="Arial" panose="020B0604020202020204" pitchFamily="34" charset="0"/>
              </a:rPr>
              <a:t>交易频率</a:t>
            </a:r>
            <a:r>
              <a:rPr lang="en-US" altLang="zh-CN" sz="1600" dirty="0">
                <a:latin typeface="Arial" panose="020B0604020202020204" pitchFamily="34" charset="0"/>
              </a:rPr>
              <a:t>Threshold:0.1%</a:t>
            </a:r>
            <a:endParaRPr/>
          </a:p>
          <a:p>
            <a:endParaRPr lang="en-US" altLang="zh-CN" sz="1600" b="0" dirty="0">
              <a:latin typeface="Arial" panose="020B0604020202020204" pitchFamily="34" charset="0"/>
            </a:endParaRPr>
          </a:p>
          <a:p>
            <a:endParaRPr lang="en-US" altLang="zh-CN" sz="1600" b="0" dirty="0">
              <a:latin typeface="Arial" panose="020B0604020202020204" pitchFamily="34" charset="0"/>
            </a:endParaRPr>
          </a:p>
          <a:p>
            <a:pPr marL="0" indent="0">
              <a:buNone/>
            </a:pPr>
            <a:endParaRPr lang="en-US" altLang="zh-CN" sz="1600" b="0" dirty="0">
              <a:latin typeface="Arial" panose="020B0604020202020204" pitchFamily="34" charset="0"/>
            </a:endParaRPr>
          </a:p>
          <a:p>
            <a:r>
              <a:rPr lang="zh-CN" altLang="en-US" sz="1600" dirty="0">
                <a:latin typeface="Arial" panose="020B0604020202020204" pitchFamily="34" charset="0"/>
              </a:rPr>
              <a:t>累计净值</a:t>
            </a:r>
            <a:r>
              <a:rPr lang="en-US" altLang="zh-CN" sz="1600" dirty="0">
                <a:latin typeface="Arial" panose="020B0604020202020204" pitchFamily="34" charset="0"/>
              </a:rPr>
              <a:t>:2.82%</a:t>
            </a:r>
            <a:endParaRPr lang="zh-CN" altLang="zh-CN" sz="1600" dirty="0">
              <a:latin typeface="Arial" panose="020B0604020202020204" pitchFamily="34" charset="0"/>
            </a:endParaRPr>
          </a:p>
          <a:p>
            <a:pPr marL="0" indent="0">
              <a:buFont typeface="Wingdings" panose="05000000000000000000" pitchFamily="2" charset="2"/>
              <a:buNone/>
            </a:pPr>
            <a:endParaRPr lang="en-US" altLang="zh-CN" sz="1600" b="0" dirty="0"/>
          </a:p>
          <a:p>
            <a:pPr marL="0" indent="0">
              <a:buFont typeface="Wingdings" panose="05000000000000000000" pitchFamily="2" charset="2"/>
              <a:buNone/>
            </a:pPr>
            <a:endParaRPr lang="zh-CN" altLang="en-US" sz="1800" b="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标题 1"/>
          <p:cNvSpPr>
            <a:spLocks noGrp="1"/>
          </p:cNvSpPr>
          <p:nvPr>
            <p:ph type="title"/>
          </p:nvPr>
        </p:nvSpPr>
        <p:spPr/>
        <p:txBody>
          <a:bodyPr/>
          <a:lstStyle/>
          <a:p>
            <a:r>
              <a:rPr lang="zh-CN" altLang="en-US" dirty="0"/>
              <a:t>研究结果</a:t>
            </a:r>
            <a:r>
              <a:rPr lang="en-US" altLang="zh-CN" dirty="0"/>
              <a:t>-</a:t>
            </a:r>
            <a:r>
              <a:rPr lang="zh-CN" altLang="en-US" dirty="0"/>
              <a:t>微调模型</a:t>
            </a:r>
            <a:r>
              <a:rPr lang="en-US" altLang="zh-CN" dirty="0"/>
              <a:t>FT-Mixed</a:t>
            </a:r>
            <a:endParaRPr lang="zh-CN" altLang="en-US" dirty="0"/>
          </a:p>
        </p:txBody>
      </p:sp>
      <p:sp>
        <p:nvSpPr>
          <p:cNvPr id="90" name="灯片编号占位符 3"/>
          <p:cNvSpPr>
            <a:spLocks noGrp="1"/>
          </p:cNvSpPr>
          <p:nvPr>
            <p:ph type="sldNum" sz="quarter" idx="12"/>
          </p:nvPr>
        </p:nvSpPr>
        <p:spPr/>
        <p:txBody>
          <a:bodyPr/>
          <a:lstStyle/>
          <a:p>
            <a:fld id="{0E835DB4-796A-4EC3-BFF6-34179391875B}" type="slidenum">
              <a:rPr lang="zh-CN" altLang="en-US" smtClean="0"/>
              <a:t>21</a:t>
            </a:fld>
            <a:endParaRPr lang="zh-CN" altLang="en-US"/>
          </a:p>
        </p:txBody>
      </p:sp>
      <p:pic>
        <p:nvPicPr>
          <p:cNvPr id="91" name="图片 19"/>
          <p:cNvPicPr>
            <a:picLocks noChangeAspect="1"/>
          </p:cNvPicPr>
          <p:nvPr/>
        </p:nvPicPr>
        <p:blipFill>
          <a:blip r:embed="rId3"/>
          <a:srcRect/>
          <a:stretch/>
        </p:blipFill>
        <p:spPr>
          <a:xfrm>
            <a:off x="219111" y="1137530"/>
            <a:ext cx="7277663" cy="5458248"/>
          </a:xfrm>
          <a:prstGeom prst="rect">
            <a:avLst/>
          </a:prstGeom>
        </p:spPr>
      </p:pic>
      <p:sp>
        <p:nvSpPr>
          <p:cNvPr id="92" name="内容占位符 5"/>
          <p:cNvSpPr txBox="1"/>
          <p:nvPr/>
        </p:nvSpPr>
        <p:spPr>
          <a:xfrm>
            <a:off x="7622880" y="1309700"/>
            <a:ext cx="3874355" cy="5046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t>FT-Mixed</a:t>
            </a:r>
            <a:r>
              <a:rPr lang="en-US" altLang="zh-CN" sz="1600" dirty="0">
                <a:latin typeface="Arial" panose="020B0604020202020204" pitchFamily="34" charset="0"/>
              </a:rPr>
              <a:t> </a:t>
            </a:r>
            <a:endParaRPr/>
          </a:p>
          <a:p>
            <a:r>
              <a:rPr lang="zh-CN" altLang="en-US" sz="1600" dirty="0">
                <a:latin typeface="Arial" panose="020B0604020202020204" pitchFamily="34" charset="0"/>
              </a:rPr>
              <a:t>交易频率</a:t>
            </a:r>
            <a:r>
              <a:rPr lang="en-US" altLang="zh-CN" sz="1600" dirty="0">
                <a:latin typeface="Arial" panose="020B0604020202020204" pitchFamily="34" charset="0"/>
              </a:rPr>
              <a:t>Threshold:0.5%</a:t>
            </a:r>
            <a:endParaRPr/>
          </a:p>
          <a:p>
            <a:endParaRPr lang="en-US" altLang="zh-CN" sz="1600" b="0" dirty="0">
              <a:latin typeface="Arial" panose="020B0604020202020204" pitchFamily="34" charset="0"/>
            </a:endParaRPr>
          </a:p>
          <a:p>
            <a:endParaRPr lang="en-US" altLang="zh-CN" sz="1600" b="0" dirty="0">
              <a:latin typeface="Arial" panose="020B0604020202020204" pitchFamily="34" charset="0"/>
            </a:endParaRPr>
          </a:p>
          <a:p>
            <a:pPr marL="0" indent="0">
              <a:buNone/>
            </a:pPr>
            <a:endParaRPr lang="en-US" altLang="zh-CN" sz="1600" b="0" dirty="0">
              <a:latin typeface="Arial" panose="020B0604020202020204" pitchFamily="34" charset="0"/>
            </a:endParaRPr>
          </a:p>
          <a:p>
            <a:r>
              <a:rPr lang="zh-CN" altLang="en-US" sz="1600" dirty="0">
                <a:latin typeface="Arial" panose="020B0604020202020204" pitchFamily="34" charset="0"/>
              </a:rPr>
              <a:t>累计净值</a:t>
            </a:r>
            <a:r>
              <a:rPr lang="en-US" altLang="zh-CN" sz="1600" dirty="0">
                <a:latin typeface="Arial" panose="020B0604020202020204" pitchFamily="34" charset="0"/>
              </a:rPr>
              <a:t>:14.39%</a:t>
            </a:r>
            <a:endParaRPr lang="zh-CN" altLang="zh-CN" sz="1600" dirty="0">
              <a:latin typeface="Arial" panose="020B0604020202020204" pitchFamily="34" charset="0"/>
            </a:endParaRPr>
          </a:p>
          <a:p>
            <a:pPr marL="0" indent="0">
              <a:buFont typeface="Wingdings" panose="05000000000000000000" pitchFamily="2" charset="2"/>
              <a:buNone/>
            </a:pPr>
            <a:endParaRPr lang="en-US" altLang="zh-CN" sz="1600" b="0" dirty="0"/>
          </a:p>
          <a:p>
            <a:pPr marL="0" indent="0">
              <a:buFont typeface="Wingdings" panose="05000000000000000000" pitchFamily="2" charset="2"/>
              <a:buNone/>
            </a:pPr>
            <a:endParaRPr lang="zh-CN" altLang="en-US" sz="1800" b="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标题 1"/>
          <p:cNvSpPr>
            <a:spLocks noGrp="1"/>
          </p:cNvSpPr>
          <p:nvPr>
            <p:ph type="title"/>
          </p:nvPr>
        </p:nvSpPr>
        <p:spPr/>
        <p:txBody>
          <a:bodyPr/>
          <a:lstStyle/>
          <a:p>
            <a:r>
              <a:rPr lang="zh-CN" altLang="en-US" dirty="0"/>
              <a:t>研究结果</a:t>
            </a:r>
            <a:r>
              <a:rPr lang="en-US" altLang="zh-CN" dirty="0"/>
              <a:t>-</a:t>
            </a:r>
            <a:r>
              <a:rPr lang="zh-CN" altLang="en-US" dirty="0"/>
              <a:t>微调模型</a:t>
            </a:r>
            <a:r>
              <a:rPr lang="en-US" altLang="zh-CN" dirty="0"/>
              <a:t>FT-Mixed</a:t>
            </a:r>
            <a:endParaRPr lang="zh-CN" altLang="en-US" dirty="0"/>
          </a:p>
        </p:txBody>
      </p:sp>
      <p:sp>
        <p:nvSpPr>
          <p:cNvPr id="95" name="灯片编号占位符 3"/>
          <p:cNvSpPr>
            <a:spLocks noGrp="1"/>
          </p:cNvSpPr>
          <p:nvPr>
            <p:ph type="sldNum" sz="quarter" idx="12"/>
          </p:nvPr>
        </p:nvSpPr>
        <p:spPr/>
        <p:txBody>
          <a:bodyPr/>
          <a:lstStyle/>
          <a:p>
            <a:fld id="{0E835DB4-796A-4EC3-BFF6-34179391875B}" type="slidenum">
              <a:rPr lang="zh-CN" altLang="en-US" smtClean="0"/>
              <a:t>22</a:t>
            </a:fld>
            <a:endParaRPr lang="zh-CN" altLang="en-US"/>
          </a:p>
        </p:txBody>
      </p:sp>
      <p:pic>
        <p:nvPicPr>
          <p:cNvPr id="96" name="图片 19"/>
          <p:cNvPicPr>
            <a:picLocks noChangeAspect="1"/>
          </p:cNvPicPr>
          <p:nvPr/>
        </p:nvPicPr>
        <p:blipFill>
          <a:blip r:embed="rId3"/>
          <a:srcRect/>
          <a:stretch/>
        </p:blipFill>
        <p:spPr>
          <a:xfrm>
            <a:off x="219111" y="1137530"/>
            <a:ext cx="7277663" cy="5458248"/>
          </a:xfrm>
          <a:prstGeom prst="rect">
            <a:avLst/>
          </a:prstGeom>
        </p:spPr>
      </p:pic>
      <p:sp>
        <p:nvSpPr>
          <p:cNvPr id="97" name="内容占位符 5"/>
          <p:cNvSpPr txBox="1"/>
          <p:nvPr/>
        </p:nvSpPr>
        <p:spPr>
          <a:xfrm>
            <a:off x="7622880" y="1309700"/>
            <a:ext cx="3874355" cy="5046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t>FT-Mixed</a:t>
            </a:r>
            <a:r>
              <a:rPr lang="en-US" altLang="zh-CN" sz="1600" dirty="0">
                <a:latin typeface="Arial" panose="020B0604020202020204" pitchFamily="34" charset="0"/>
              </a:rPr>
              <a:t> </a:t>
            </a:r>
            <a:endParaRPr/>
          </a:p>
          <a:p>
            <a:r>
              <a:rPr lang="zh-CN" altLang="en-US" sz="1600" dirty="0">
                <a:latin typeface="Arial" panose="020B0604020202020204" pitchFamily="34" charset="0"/>
              </a:rPr>
              <a:t>交易频率</a:t>
            </a:r>
            <a:r>
              <a:rPr lang="en-US" altLang="zh-CN" sz="1600" dirty="0">
                <a:latin typeface="Arial" panose="020B0604020202020204" pitchFamily="34" charset="0"/>
              </a:rPr>
              <a:t>Threshold:1%</a:t>
            </a:r>
            <a:endParaRPr/>
          </a:p>
          <a:p>
            <a:endParaRPr lang="en-US" altLang="zh-CN" sz="1600" b="0" dirty="0">
              <a:latin typeface="Arial" panose="020B0604020202020204" pitchFamily="34" charset="0"/>
            </a:endParaRPr>
          </a:p>
          <a:p>
            <a:endParaRPr lang="en-US" altLang="zh-CN" sz="1600" b="0" dirty="0">
              <a:latin typeface="Arial" panose="020B0604020202020204" pitchFamily="34" charset="0"/>
            </a:endParaRPr>
          </a:p>
          <a:p>
            <a:pPr marL="0" indent="0">
              <a:buNone/>
            </a:pPr>
            <a:endParaRPr lang="en-US" altLang="zh-CN" sz="1600" b="0" dirty="0">
              <a:latin typeface="Arial" panose="020B0604020202020204" pitchFamily="34" charset="0"/>
            </a:endParaRPr>
          </a:p>
          <a:p>
            <a:r>
              <a:rPr lang="zh-CN" altLang="en-US" sz="1600" dirty="0">
                <a:latin typeface="Arial" panose="020B0604020202020204" pitchFamily="34" charset="0"/>
              </a:rPr>
              <a:t>累计净值</a:t>
            </a:r>
            <a:r>
              <a:rPr lang="en-US" altLang="zh-CN" sz="1600" dirty="0">
                <a:latin typeface="Arial" panose="020B0604020202020204" pitchFamily="34" charset="0"/>
              </a:rPr>
              <a:t>:54.49%</a:t>
            </a:r>
            <a:endParaRPr lang="zh-CN" altLang="zh-CN" sz="1600" dirty="0">
              <a:latin typeface="Arial" panose="020B0604020202020204" pitchFamily="34" charset="0"/>
            </a:endParaRPr>
          </a:p>
          <a:p>
            <a:pPr marL="0" indent="0">
              <a:buFont typeface="Wingdings" panose="05000000000000000000" pitchFamily="2" charset="2"/>
              <a:buNone/>
            </a:pPr>
            <a:endParaRPr lang="en-US" altLang="zh-CN" sz="1600" b="0" dirty="0"/>
          </a:p>
          <a:p>
            <a:pPr marL="0" indent="0">
              <a:buFont typeface="Wingdings" panose="05000000000000000000" pitchFamily="2" charset="2"/>
              <a:buNone/>
            </a:pPr>
            <a:endParaRPr lang="zh-CN" altLang="en-US" sz="1800" b="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p:cNvSpPr>
            <a:spLocks noGrp="1"/>
          </p:cNvSpPr>
          <p:nvPr>
            <p:ph type="title"/>
          </p:nvPr>
        </p:nvSpPr>
        <p:spPr/>
        <p:txBody>
          <a:bodyPr/>
          <a:lstStyle/>
          <a:p>
            <a:r>
              <a:rPr lang="zh-CN" altLang="en-US" dirty="0"/>
              <a:t>研究结果分析</a:t>
            </a:r>
            <a:endParaRPr/>
          </a:p>
        </p:txBody>
      </p:sp>
      <p:sp>
        <p:nvSpPr>
          <p:cNvPr id="100" name="灯片编号占位符 3"/>
          <p:cNvSpPr>
            <a:spLocks noGrp="1"/>
          </p:cNvSpPr>
          <p:nvPr>
            <p:ph type="sldNum" sz="quarter" idx="12"/>
          </p:nvPr>
        </p:nvSpPr>
        <p:spPr/>
        <p:txBody>
          <a:bodyPr/>
          <a:lstStyle/>
          <a:p>
            <a:fld id="{0E835DB4-796A-4EC3-BFF6-34179391875B}" type="slidenum">
              <a:rPr lang="zh-CN" altLang="en-US" smtClean="0"/>
              <a:t>23</a:t>
            </a:fld>
            <a:endParaRPr lang="zh-CN" altLang="en-US" dirty="0"/>
          </a:p>
        </p:txBody>
      </p:sp>
      <p:sp>
        <p:nvSpPr>
          <p:cNvPr id="101" name="内容占位符 5"/>
          <p:cNvSpPr>
            <a:spLocks noGrp="1"/>
          </p:cNvSpPr>
          <p:nvPr>
            <p:ph idx="1"/>
          </p:nvPr>
        </p:nvSpPr>
        <p:spPr>
          <a:xfrm>
            <a:off x="472362" y="1213875"/>
            <a:ext cx="4893014" cy="5142476"/>
          </a:xfrm>
        </p:spPr>
        <p:txBody>
          <a:bodyPr>
            <a:noAutofit/>
          </a:bodyPr>
          <a:lstStyle/>
          <a:p>
            <a:r>
              <a:rPr lang="zh-CN" altLang="en-US" sz="1600" dirty="0"/>
              <a:t>不同交易频率下净值增速</a:t>
            </a:r>
            <a:endParaRPr lang="en-US" altLang="zh-CN" sz="1400" dirty="0"/>
          </a:p>
          <a:p>
            <a:r>
              <a:rPr lang="en-US" altLang="zh-CN" sz="1200" dirty="0"/>
              <a:t>FT-5</a:t>
            </a:r>
            <a:r>
              <a:rPr lang="zh-CN" altLang="en-US" sz="1200" dirty="0"/>
              <a:t>（短周期模型）</a:t>
            </a:r>
            <a:endParaRPr/>
          </a:p>
          <a:p>
            <a:pPr marL="0" indent="0">
              <a:buNone/>
            </a:pPr>
            <a:r>
              <a:rPr lang="zh-CN" altLang="en-US" sz="1200" dirty="0"/>
              <a:t>高频交易（</a:t>
            </a:r>
            <a:r>
              <a:rPr lang="en-US" altLang="zh-CN" sz="1200" dirty="0"/>
              <a:t>0.1</a:t>
            </a:r>
            <a:r>
              <a:rPr lang="zh-CN" altLang="en-US" sz="1200" dirty="0"/>
              <a:t>）净值低 → 调整到中频（</a:t>
            </a:r>
            <a:r>
              <a:rPr lang="en-US" altLang="zh-CN" sz="1200" dirty="0"/>
              <a:t>0.5</a:t>
            </a:r>
            <a:r>
              <a:rPr lang="zh-CN" altLang="en-US" sz="1200" dirty="0"/>
              <a:t>）后增速超 </a:t>
            </a:r>
            <a:r>
              <a:rPr lang="en-US" altLang="zh-CN" sz="1200" dirty="0"/>
              <a:t>1000%</a:t>
            </a:r>
            <a:endParaRPr/>
          </a:p>
          <a:p>
            <a:pPr marL="0" indent="0">
              <a:buNone/>
            </a:pPr>
            <a:r>
              <a:rPr lang="zh-CN" altLang="en-US" sz="1200" dirty="0"/>
              <a:t>中频到低频（</a:t>
            </a:r>
            <a:r>
              <a:rPr lang="en-US" altLang="zh-CN" sz="1200" dirty="0"/>
              <a:t>1.0</a:t>
            </a:r>
            <a:r>
              <a:rPr lang="zh-CN" altLang="en-US" sz="1200" dirty="0"/>
              <a:t>）增速仍为正，但幅度小（</a:t>
            </a:r>
            <a:r>
              <a:rPr lang="en-US" altLang="zh-CN" sz="1200" dirty="0"/>
              <a:t>29.5%</a:t>
            </a:r>
            <a:r>
              <a:rPr lang="zh-CN" altLang="en-US" sz="1200" dirty="0"/>
              <a:t>）</a:t>
            </a:r>
            <a:endParaRPr/>
          </a:p>
          <a:p>
            <a:pPr marL="0" indent="0">
              <a:buNone/>
            </a:pPr>
            <a:r>
              <a:rPr lang="zh-CN" altLang="en-US" sz="1200" dirty="0"/>
              <a:t>结论：短周期信号过于频繁交易受噪声影响大，适度降低交易频率收益显著</a:t>
            </a:r>
            <a:endParaRPr lang="en-US" altLang="zh-CN" sz="1200" dirty="0"/>
          </a:p>
          <a:p>
            <a:pPr marL="0" indent="0">
              <a:buNone/>
            </a:pPr>
            <a:endParaRPr lang="zh-CN" altLang="en-US" sz="1200" dirty="0"/>
          </a:p>
          <a:p>
            <a:r>
              <a:rPr lang="en-US" altLang="zh-CN" sz="1200" dirty="0"/>
              <a:t>FT-10</a:t>
            </a:r>
            <a:r>
              <a:rPr lang="zh-CN" altLang="en-US" sz="1200" dirty="0"/>
              <a:t>（中周期模型）</a:t>
            </a:r>
            <a:endParaRPr/>
          </a:p>
          <a:p>
            <a:pPr marL="0" indent="0">
              <a:buNone/>
            </a:pPr>
            <a:r>
              <a:rPr lang="zh-CN" altLang="en-US" sz="1200" dirty="0"/>
              <a:t>高频交易净值为负，转中频增速 </a:t>
            </a:r>
            <a:r>
              <a:rPr lang="en-US" altLang="zh-CN" sz="1200" dirty="0"/>
              <a:t>180%</a:t>
            </a:r>
            <a:endParaRPr/>
          </a:p>
          <a:p>
            <a:pPr marL="0" indent="0">
              <a:buNone/>
            </a:pPr>
            <a:r>
              <a:rPr lang="zh-CN" altLang="en-US" sz="1200" dirty="0"/>
              <a:t>中频到低频增速 </a:t>
            </a:r>
            <a:r>
              <a:rPr lang="en-US" altLang="zh-CN" sz="1200" dirty="0"/>
              <a:t>140%</a:t>
            </a:r>
            <a:r>
              <a:rPr lang="zh-CN" altLang="en-US" sz="1200" dirty="0"/>
              <a:t>，说明低频更能抓住中周期趋势</a:t>
            </a:r>
            <a:endParaRPr/>
          </a:p>
          <a:p>
            <a:pPr marL="0" indent="0">
              <a:buNone/>
            </a:pPr>
            <a:r>
              <a:rPr lang="zh-CN" altLang="en-US" sz="1200" dirty="0"/>
              <a:t>结论：中周期模型低频交易更稳健</a:t>
            </a:r>
            <a:endParaRPr lang="en-US" altLang="zh-CN" sz="1200" dirty="0"/>
          </a:p>
          <a:p>
            <a:pPr marL="0" indent="0">
              <a:buNone/>
            </a:pPr>
            <a:endParaRPr lang="zh-CN" altLang="en-US" sz="1200" dirty="0"/>
          </a:p>
          <a:p>
            <a:r>
              <a:rPr lang="en-US" altLang="zh-CN" sz="1200" dirty="0"/>
              <a:t>FT-Mixed</a:t>
            </a:r>
            <a:r>
              <a:rPr lang="zh-CN" altLang="en-US" sz="1200" dirty="0"/>
              <a:t>（混合周期模型）</a:t>
            </a:r>
            <a:endParaRPr/>
          </a:p>
          <a:p>
            <a:pPr marL="0" indent="0">
              <a:buNone/>
            </a:pPr>
            <a:r>
              <a:rPr lang="zh-CN" altLang="en-US" sz="1200" dirty="0"/>
              <a:t>高频到中频增速 </a:t>
            </a:r>
            <a:r>
              <a:rPr lang="en-US" altLang="zh-CN" sz="1200" dirty="0"/>
              <a:t>408%</a:t>
            </a:r>
            <a:r>
              <a:rPr lang="zh-CN" altLang="en-US" sz="1200" dirty="0"/>
              <a:t>，中频到低频增速 </a:t>
            </a:r>
            <a:r>
              <a:rPr lang="en-US" altLang="zh-CN" sz="1200" dirty="0"/>
              <a:t>278%</a:t>
            </a:r>
            <a:endParaRPr/>
          </a:p>
          <a:p>
            <a:pPr marL="0" indent="0">
              <a:buNone/>
            </a:pPr>
            <a:r>
              <a:rPr lang="zh-CN" altLang="en-US" sz="1200" dirty="0"/>
              <a:t>结论：多尺度信号在适度降低交易频率下收益大幅提升，稳健性最好</a:t>
            </a:r>
            <a:endParaRPr lang="en-US" altLang="zh-CN" sz="1200" b="0" dirty="0"/>
          </a:p>
          <a:p>
            <a:pPr marL="0" indent="0" eaLnBrk="0" fontAlgn="base" hangingPunct="0">
              <a:spcBef>
                <a:spcPct val="1"/>
              </a:spcBef>
              <a:spcAft>
                <a:spcPct val="1"/>
              </a:spcAft>
              <a:buClrTx/>
              <a:buSzTx/>
              <a:buNone/>
            </a:pPr>
            <a:endParaRPr lang="zh-CN" altLang="zh-CN" sz="1200" b="0" dirty="0"/>
          </a:p>
          <a:p>
            <a:pPr marL="0" indent="0">
              <a:buNone/>
            </a:pPr>
            <a:endParaRPr lang="en-US" altLang="zh-CN" sz="1400" dirty="0"/>
          </a:p>
        </p:txBody>
      </p:sp>
      <p:pic>
        <p:nvPicPr>
          <p:cNvPr id="102" name="图片 15" descr="图表, 折线图  AI 生成的内容可能不正确。"/>
          <p:cNvPicPr>
            <a:picLocks noChangeAspect="1"/>
          </p:cNvPicPr>
          <p:nvPr/>
        </p:nvPicPr>
        <p:blipFill>
          <a:blip r:embed="rId3"/>
          <a:stretch>
            <a:fillRect/>
          </a:stretch>
        </p:blipFill>
        <p:spPr>
          <a:xfrm>
            <a:off x="5796243" y="1269250"/>
            <a:ext cx="5042086" cy="3127370"/>
          </a:xfrm>
          <a:prstGeom prst="rect">
            <a:avLst/>
          </a:prstGeom>
        </p:spPr>
      </p:pic>
      <p:sp>
        <p:nvSpPr>
          <p:cNvPr id="103" name="文本框 16"/>
          <p:cNvSpPr txBox="1"/>
          <p:nvPr/>
        </p:nvSpPr>
        <p:spPr>
          <a:xfrm>
            <a:off x="8817723" y="4201760"/>
            <a:ext cx="1595309" cy="261610"/>
          </a:xfrm>
          <a:prstGeom prst="rect">
            <a:avLst/>
          </a:prstGeom>
          <a:noFill/>
        </p:spPr>
        <p:txBody>
          <a:bodyPr wrap="none" rtlCol="0">
            <a:spAutoFit/>
          </a:bodyPr>
          <a:lstStyle/>
          <a:p>
            <a:r>
              <a:rPr lang="zh-CN" altLang="en-US" sz="1100" b="1" dirty="0">
                <a:latin typeface="微软雅黑" panose="020B0503020204020204" pitchFamily="34" charset="-122"/>
                <a:ea typeface="微软雅黑" panose="020B0503020204020204" pitchFamily="34" charset="-122"/>
              </a:rPr>
              <a:t>阈值越大交易频率越慢</a:t>
            </a:r>
            <a:endParaRPr/>
          </a:p>
        </p:txBody>
      </p:sp>
      <p:graphicFrame>
        <p:nvGraphicFramePr>
          <p:cNvPr id="104" name="表格 18"/>
          <p:cNvGraphicFramePr/>
          <p:nvPr/>
        </p:nvGraphicFramePr>
        <p:xfrm>
          <a:off x="6165477" y="4586900"/>
          <a:ext cx="4672852" cy="1645920"/>
        </p:xfrm>
        <a:graphic>
          <a:graphicData uri="http://schemas.openxmlformats.org/drawingml/2006/table">
            <a:tbl>
              <a:tblPr/>
              <a:tblGrid>
                <a:gridCol w="1460267">
                  <a:extLst>
                    <a:ext uri="{9D8B030D-6E8A-4147-A177-3AD203B41FA5}">
                      <a16:colId xmlns:a16="http://schemas.microsoft.com/office/drawing/2014/main" val="1"/>
                    </a:ext>
                  </a:extLst>
                </a:gridCol>
                <a:gridCol w="1606292">
                  <a:extLst>
                    <a:ext uri="{9D8B030D-6E8A-4147-A177-3AD203B41FA5}">
                      <a16:colId xmlns:a16="http://schemas.microsoft.com/office/drawing/2014/main" val="2"/>
                    </a:ext>
                  </a:extLst>
                </a:gridCol>
                <a:gridCol w="1606293">
                  <a:extLst>
                    <a:ext uri="{9D8B030D-6E8A-4147-A177-3AD203B41FA5}">
                      <a16:colId xmlns:a16="http://schemas.microsoft.com/office/drawing/2014/main" val="3"/>
                    </a:ext>
                  </a:extLst>
                </a:gridCol>
              </a:tblGrid>
              <a:tr h="277777">
                <a:tc>
                  <a:txBody>
                    <a:bodyPr/>
                    <a:lstStyle/>
                    <a:p>
                      <a:pPr marL="0" indent="0">
                        <a:buFont typeface="Arial" panose="020B0604020202020204" pitchFamily="34" charset="0"/>
                        <a:buNone/>
                      </a:pPr>
                      <a:r>
                        <a:rPr lang="zh-CN" altLang="en-US" sz="1200" b="1" dirty="0">
                          <a:solidFill>
                            <a:schemeClr val="tx1"/>
                          </a:solidFill>
                          <a:latin typeface="微软雅黑" panose="020B0503020204020204" pitchFamily="34" charset="-122"/>
                          <a:ea typeface="微软雅黑" panose="020B0503020204020204" pitchFamily="34" charset="-122"/>
                        </a:rPr>
                        <a:t>模型</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indent="0">
                        <a:buFont typeface="Arial" panose="020B0604020202020204" pitchFamily="34" charset="0"/>
                        <a:buNone/>
                      </a:pPr>
                      <a:r>
                        <a:rPr lang="zh-CN" altLang="en-US" sz="1200" b="1" dirty="0">
                          <a:solidFill>
                            <a:schemeClr val="tx1"/>
                          </a:solidFill>
                          <a:latin typeface="微软雅黑" panose="020B0503020204020204" pitchFamily="34" charset="-122"/>
                          <a:ea typeface="微软雅黑" panose="020B0503020204020204" pitchFamily="34" charset="-122"/>
                        </a:rPr>
                        <a:t>频率阈值 </a:t>
                      </a:r>
                      <a:r>
                        <a:rPr lang="en-US" altLang="zh-CN" sz="1200" b="1" dirty="0">
                          <a:solidFill>
                            <a:schemeClr val="tx1"/>
                          </a:solidFill>
                          <a:latin typeface="微软雅黑" panose="020B0503020204020204" pitchFamily="34" charset="-122"/>
                          <a:ea typeface="微软雅黑" panose="020B0503020204020204" pitchFamily="34" charset="-122"/>
                        </a:rPr>
                        <a:t>0.1 → 0.5</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indent="0">
                        <a:buFont typeface="Arial" panose="020B0604020202020204" pitchFamily="34" charset="0"/>
                        <a:buNone/>
                      </a:pPr>
                      <a:r>
                        <a:rPr lang="zh-CN" altLang="en-US" sz="1200" b="1" dirty="0">
                          <a:solidFill>
                            <a:schemeClr val="tx1"/>
                          </a:solidFill>
                          <a:latin typeface="微软雅黑" panose="020B0503020204020204" pitchFamily="34" charset="-122"/>
                          <a:ea typeface="微软雅黑" panose="020B0503020204020204" pitchFamily="34" charset="-122"/>
                        </a:rPr>
                        <a:t>频率阈值 </a:t>
                      </a:r>
                      <a:r>
                        <a:rPr lang="en-US" altLang="zh-CN" sz="1200" b="1" dirty="0">
                          <a:solidFill>
                            <a:schemeClr val="tx1"/>
                          </a:solidFill>
                          <a:latin typeface="微软雅黑" panose="020B0503020204020204" pitchFamily="34" charset="-122"/>
                          <a:ea typeface="微软雅黑" panose="020B0503020204020204" pitchFamily="34" charset="-122"/>
                        </a:rPr>
                        <a:t>0.5 → 1.0</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
                  </a:ext>
                </a:extLst>
              </a:tr>
              <a:tr h="277777">
                <a:tc>
                  <a:txBody>
                    <a:bodyPr/>
                    <a:lstStyle/>
                    <a:p>
                      <a:pPr marL="0" indent="0">
                        <a:buFont typeface="Arial" panose="020B0604020202020204" pitchFamily="34" charset="0"/>
                        <a:buNone/>
                      </a:pPr>
                      <a:r>
                        <a:rPr lang="en-US" sz="1200" b="1" dirty="0">
                          <a:solidFill>
                            <a:schemeClr val="tx1"/>
                          </a:solidFill>
                          <a:latin typeface="微软雅黑" panose="020B0503020204020204" pitchFamily="34" charset="-122"/>
                          <a:ea typeface="微软雅黑" panose="020B0503020204020204" pitchFamily="34" charset="-122"/>
                        </a:rPr>
                        <a:t>FT-5</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indent="0">
                        <a:buFont typeface="Arial" panose="020B0604020202020204" pitchFamily="34" charset="0"/>
                        <a:buNone/>
                      </a:pPr>
                      <a:r>
                        <a:rPr lang="en-US" altLang="zh-CN" sz="1000" b="1" dirty="0">
                          <a:solidFill>
                            <a:schemeClr val="tx1"/>
                          </a:solidFill>
                          <a:latin typeface="微软雅黑" panose="020B0503020204020204" pitchFamily="34" charset="-122"/>
                          <a:ea typeface="微软雅黑" panose="020B0503020204020204" pitchFamily="34" charset="-122"/>
                        </a:rPr>
                        <a:t>1053%</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indent="0">
                        <a:buFont typeface="Arial" panose="020B0604020202020204" pitchFamily="34" charset="0"/>
                        <a:buNone/>
                      </a:pPr>
                      <a:r>
                        <a:rPr lang="en-US" altLang="zh-CN" sz="1000" b="1" dirty="0">
                          <a:solidFill>
                            <a:schemeClr val="tx1"/>
                          </a:solidFill>
                          <a:latin typeface="微软雅黑" panose="020B0503020204020204" pitchFamily="34" charset="-122"/>
                          <a:ea typeface="微软雅黑" panose="020B0503020204020204" pitchFamily="34" charset="-122"/>
                        </a:rPr>
                        <a:t>29.5%</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
                  </a:ext>
                </a:extLst>
              </a:tr>
              <a:tr h="277777">
                <a:tc>
                  <a:txBody>
                    <a:bodyPr/>
                    <a:lstStyle/>
                    <a:p>
                      <a:pPr marL="0" indent="0">
                        <a:buFont typeface="Arial" panose="020B0604020202020204" pitchFamily="34" charset="0"/>
                        <a:buNone/>
                      </a:pPr>
                      <a:r>
                        <a:rPr lang="en-US" sz="1200" b="1" dirty="0">
                          <a:solidFill>
                            <a:schemeClr val="tx1"/>
                          </a:solidFill>
                          <a:latin typeface="微软雅黑" panose="020B0503020204020204" pitchFamily="34" charset="-122"/>
                          <a:ea typeface="微软雅黑" panose="020B0503020204020204" pitchFamily="34" charset="-122"/>
                        </a:rPr>
                        <a:t>FT-10</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indent="0">
                        <a:buFont typeface="Arial" panose="020B0604020202020204" pitchFamily="34" charset="0"/>
                        <a:buNone/>
                      </a:pPr>
                      <a:r>
                        <a:rPr lang="en-US" altLang="zh-CN" sz="1000" b="1" dirty="0">
                          <a:solidFill>
                            <a:schemeClr val="tx1"/>
                          </a:solidFill>
                          <a:latin typeface="微软雅黑" panose="020B0503020204020204" pitchFamily="34" charset="-122"/>
                          <a:ea typeface="微软雅黑" panose="020B0503020204020204" pitchFamily="34" charset="-122"/>
                        </a:rPr>
                        <a:t>180.8%</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indent="0">
                        <a:buFont typeface="Arial" panose="020B0604020202020204" pitchFamily="34" charset="0"/>
                        <a:buNone/>
                      </a:pPr>
                      <a:r>
                        <a:rPr lang="en-US" altLang="zh-CN" sz="1000" b="1" dirty="0">
                          <a:solidFill>
                            <a:schemeClr val="tx1"/>
                          </a:solidFill>
                          <a:latin typeface="微软雅黑" panose="020B0503020204020204" pitchFamily="34" charset="-122"/>
                          <a:ea typeface="微软雅黑" panose="020B0503020204020204" pitchFamily="34" charset="-122"/>
                        </a:rPr>
                        <a:t>140.5%</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
                  </a:ext>
                </a:extLst>
              </a:tr>
              <a:tr h="292113">
                <a:tc>
                  <a:txBody>
                    <a:bodyPr/>
                    <a:lstStyle/>
                    <a:p>
                      <a:pPr marL="0" indent="0">
                        <a:buFont typeface="Arial" panose="020B0604020202020204" pitchFamily="34" charset="0"/>
                        <a:buNone/>
                      </a:pPr>
                      <a:r>
                        <a:rPr lang="en-US" sz="1200" b="1" dirty="0">
                          <a:solidFill>
                            <a:schemeClr val="tx1"/>
                          </a:solidFill>
                          <a:latin typeface="微软雅黑" panose="020B0503020204020204" pitchFamily="34" charset="-122"/>
                          <a:ea typeface="微软雅黑" panose="020B0503020204020204" pitchFamily="34" charset="-122"/>
                        </a:rPr>
                        <a:t>FT-Mixed</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indent="0">
                        <a:buFont typeface="Arial" panose="020B0604020202020204" pitchFamily="34" charset="0"/>
                        <a:buNone/>
                      </a:pPr>
                      <a:r>
                        <a:rPr lang="en-US" altLang="zh-CN" sz="1000" b="1" dirty="0">
                          <a:solidFill>
                            <a:schemeClr val="tx1"/>
                          </a:solidFill>
                          <a:latin typeface="微软雅黑" panose="020B0503020204020204" pitchFamily="34" charset="-122"/>
                          <a:ea typeface="微软雅黑" panose="020B0503020204020204" pitchFamily="34" charset="-122"/>
                        </a:rPr>
                        <a:t>408.3%</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indent="0">
                        <a:buFont typeface="Arial" panose="020B0604020202020204" pitchFamily="34" charset="0"/>
                        <a:buNone/>
                      </a:pPr>
                      <a:r>
                        <a:rPr lang="en-US" altLang="zh-CN" sz="1000" b="1" dirty="0">
                          <a:solidFill>
                            <a:schemeClr val="tx1"/>
                          </a:solidFill>
                          <a:latin typeface="微软雅黑" panose="020B0503020204020204" pitchFamily="34" charset="-122"/>
                          <a:ea typeface="微软雅黑" panose="020B0503020204020204" pitchFamily="34" charset="-122"/>
                        </a:rPr>
                        <a:t>278.7%</a:t>
                      </a:r>
                      <a:endParaRP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标题 1"/>
          <p:cNvSpPr>
            <a:spLocks noGrp="1"/>
          </p:cNvSpPr>
          <p:nvPr>
            <p:ph type="title"/>
          </p:nvPr>
        </p:nvSpPr>
        <p:spPr/>
        <p:txBody>
          <a:bodyPr/>
          <a:lstStyle/>
          <a:p>
            <a:r>
              <a:rPr lang="zh-CN" altLang="en-US" dirty="0"/>
              <a:t>研究结果分析</a:t>
            </a:r>
            <a:endParaRPr/>
          </a:p>
        </p:txBody>
      </p:sp>
      <p:sp>
        <p:nvSpPr>
          <p:cNvPr id="107" name="灯片编号占位符 3"/>
          <p:cNvSpPr>
            <a:spLocks noGrp="1"/>
          </p:cNvSpPr>
          <p:nvPr>
            <p:ph type="sldNum" sz="quarter" idx="12"/>
          </p:nvPr>
        </p:nvSpPr>
        <p:spPr/>
        <p:txBody>
          <a:bodyPr/>
          <a:lstStyle/>
          <a:p>
            <a:fld id="{0E835DB4-796A-4EC3-BFF6-34179391875B}" type="slidenum">
              <a:rPr lang="zh-CN" altLang="en-US" smtClean="0"/>
              <a:t>24</a:t>
            </a:fld>
            <a:endParaRPr lang="zh-CN" altLang="en-US" dirty="0"/>
          </a:p>
        </p:txBody>
      </p:sp>
      <p:sp>
        <p:nvSpPr>
          <p:cNvPr id="108" name="内容占位符 5"/>
          <p:cNvSpPr>
            <a:spLocks noGrp="1"/>
          </p:cNvSpPr>
          <p:nvPr>
            <p:ph idx="1"/>
          </p:nvPr>
        </p:nvSpPr>
        <p:spPr>
          <a:xfrm>
            <a:off x="472362" y="1213875"/>
            <a:ext cx="4893014" cy="5142476"/>
          </a:xfrm>
        </p:spPr>
        <p:txBody>
          <a:bodyPr>
            <a:noAutofit/>
          </a:bodyPr>
          <a:lstStyle/>
          <a:p>
            <a:r>
              <a:rPr lang="zh-CN" altLang="en-US" sz="1600" dirty="0"/>
              <a:t>不同交易频率下累计净值比较</a:t>
            </a:r>
            <a:endParaRPr lang="en-US" altLang="zh-CN" sz="1400" dirty="0"/>
          </a:p>
          <a:p>
            <a:r>
              <a:rPr lang="en-US" altLang="zh-CN" sz="1200" dirty="0"/>
              <a:t>FT-5</a:t>
            </a:r>
            <a:r>
              <a:rPr lang="zh-CN" altLang="en-US" sz="1200" dirty="0"/>
              <a:t>（短周期模型）</a:t>
            </a:r>
            <a:endParaRPr/>
          </a:p>
          <a:p>
            <a:pPr marL="0" indent="0">
              <a:buNone/>
            </a:pPr>
            <a:r>
              <a:rPr lang="zh-CN" altLang="en-US" sz="1200" dirty="0"/>
              <a:t>高频交易（</a:t>
            </a:r>
            <a:r>
              <a:rPr lang="en-US" altLang="zh-CN" sz="1200" dirty="0"/>
              <a:t>0.1</a:t>
            </a:r>
            <a:r>
              <a:rPr lang="zh-CN" altLang="en-US" sz="1200" dirty="0"/>
              <a:t>）累计净值最低（</a:t>
            </a:r>
            <a:r>
              <a:rPr lang="en-US" altLang="zh-CN" sz="1200" dirty="0"/>
              <a:t>1.91</a:t>
            </a:r>
            <a:r>
              <a:rPr lang="zh-CN" altLang="en-US" sz="1200" dirty="0"/>
              <a:t>），说明过于频繁交易容易被短期噪声干扰随交易频率降低（</a:t>
            </a:r>
            <a:r>
              <a:rPr lang="en-US" altLang="zh-CN" sz="1200" dirty="0"/>
              <a:t>0.5 → 1.0</a:t>
            </a:r>
            <a:r>
              <a:rPr lang="zh-CN" altLang="en-US" sz="1200" dirty="0"/>
              <a:t>），累计净值上升到 </a:t>
            </a:r>
            <a:r>
              <a:rPr lang="en-US" altLang="zh-CN" sz="1200" dirty="0"/>
              <a:t>28.54</a:t>
            </a:r>
            <a:endParaRPr/>
          </a:p>
          <a:p>
            <a:pPr marL="0" indent="0">
              <a:buNone/>
            </a:pPr>
            <a:r>
              <a:rPr lang="zh-CN" altLang="en-US" sz="1200" dirty="0"/>
              <a:t>结论：短周期模型适度降低交易频率可以提高稳健收益</a:t>
            </a:r>
            <a:endParaRPr/>
          </a:p>
          <a:p>
            <a:pPr marL="0" indent="0">
              <a:buNone/>
            </a:pPr>
            <a:endParaRPr lang="en-US" altLang="zh-CN" sz="1200" dirty="0"/>
          </a:p>
          <a:p>
            <a:r>
              <a:rPr lang="en-US" altLang="zh-CN" sz="1200" dirty="0"/>
              <a:t>FT-10</a:t>
            </a:r>
            <a:r>
              <a:rPr lang="zh-CN" altLang="en-US" sz="1200" dirty="0"/>
              <a:t>（中周期模型）</a:t>
            </a:r>
            <a:endParaRPr lang="en-US" altLang="zh-CN" sz="1200" dirty="0"/>
          </a:p>
          <a:p>
            <a:pPr marL="0" indent="0">
              <a:buNone/>
            </a:pPr>
            <a:r>
              <a:rPr lang="zh-CN" altLang="en-US" sz="1200" dirty="0"/>
              <a:t>高频交易净值为负（</a:t>
            </a:r>
            <a:r>
              <a:rPr lang="en-US" altLang="zh-CN" sz="1200" dirty="0"/>
              <a:t>-6.19</a:t>
            </a:r>
            <a:r>
              <a:rPr lang="zh-CN" altLang="en-US" sz="1200" dirty="0"/>
              <a:t>），表明中周期信号在过频交易下收益受损随交易频率降低，累计净值逐步改善（最高 </a:t>
            </a:r>
            <a:r>
              <a:rPr lang="en-US" altLang="zh-CN" sz="1200" dirty="0"/>
              <a:t>12.00</a:t>
            </a:r>
            <a:r>
              <a:rPr lang="zh-CN" altLang="en-US" sz="1200" dirty="0"/>
              <a:t>）</a:t>
            </a:r>
            <a:endParaRPr/>
          </a:p>
          <a:p>
            <a:pPr marL="0" indent="0">
              <a:buNone/>
            </a:pPr>
            <a:r>
              <a:rPr lang="zh-CN" altLang="en-US" sz="1200" dirty="0"/>
              <a:t>结论：中周期模型更适合中低频交易</a:t>
            </a:r>
            <a:endParaRPr/>
          </a:p>
          <a:p>
            <a:endParaRPr lang="zh-CN" altLang="en-US" sz="1200" dirty="0"/>
          </a:p>
          <a:p>
            <a:r>
              <a:rPr lang="en-US" altLang="zh-CN" sz="1200" dirty="0"/>
              <a:t>FT-Mixed</a:t>
            </a:r>
            <a:r>
              <a:rPr lang="zh-CN" altLang="en-US" sz="1200" dirty="0"/>
              <a:t>（混合周期模型）</a:t>
            </a:r>
            <a:endParaRPr lang="en-US" altLang="zh-CN" sz="1200" dirty="0"/>
          </a:p>
          <a:p>
            <a:pPr marL="0" indent="0">
              <a:buNone/>
            </a:pPr>
            <a:r>
              <a:rPr lang="zh-CN" altLang="en-US" sz="1200" dirty="0"/>
              <a:t>高频交易净值为 </a:t>
            </a:r>
            <a:r>
              <a:rPr lang="en-US" altLang="zh-CN" sz="1200" dirty="0"/>
              <a:t>2.82</a:t>
            </a:r>
            <a:r>
              <a:rPr lang="zh-CN" altLang="en-US" sz="1200" dirty="0"/>
              <a:t>，低频交易大幅提升到 </a:t>
            </a:r>
            <a:r>
              <a:rPr lang="en-US" altLang="zh-CN" sz="1200" dirty="0"/>
              <a:t>54.49</a:t>
            </a:r>
            <a:endParaRPr/>
          </a:p>
          <a:p>
            <a:pPr marL="0" indent="0">
              <a:buNone/>
            </a:pPr>
            <a:r>
              <a:rPr lang="zh-CN" altLang="en-US" sz="1200" dirty="0"/>
              <a:t>结论：混合模型兼顾短期和中期信号，低频交易下收益最稳健，累计净值最高</a:t>
            </a:r>
            <a:endParaRPr lang="zh-CN" altLang="zh-CN" sz="1200" b="0" dirty="0"/>
          </a:p>
          <a:p>
            <a:pPr marL="0" indent="0">
              <a:buNone/>
            </a:pPr>
            <a:endParaRPr lang="en-US" altLang="zh-CN" sz="1400" dirty="0"/>
          </a:p>
        </p:txBody>
      </p:sp>
      <p:graphicFrame>
        <p:nvGraphicFramePr>
          <p:cNvPr id="109" name="表格 2"/>
          <p:cNvGraphicFramePr/>
          <p:nvPr/>
        </p:nvGraphicFramePr>
        <p:xfrm>
          <a:off x="5726300" y="5046469"/>
          <a:ext cx="5688012" cy="1097280"/>
        </p:xfrm>
        <a:graphic>
          <a:graphicData uri="http://schemas.openxmlformats.org/drawingml/2006/table">
            <a:tbl>
              <a:tblPr/>
              <a:tblGrid>
                <a:gridCol w="1422003">
                  <a:extLst>
                    <a:ext uri="{9D8B030D-6E8A-4147-A177-3AD203B41FA5}">
                      <a16:colId xmlns:a16="http://schemas.microsoft.com/office/drawing/2014/main" val="1"/>
                    </a:ext>
                  </a:extLst>
                </a:gridCol>
                <a:gridCol w="1422003">
                  <a:extLst>
                    <a:ext uri="{9D8B030D-6E8A-4147-A177-3AD203B41FA5}">
                      <a16:colId xmlns:a16="http://schemas.microsoft.com/office/drawing/2014/main" val="2"/>
                    </a:ext>
                  </a:extLst>
                </a:gridCol>
                <a:gridCol w="1422003">
                  <a:extLst>
                    <a:ext uri="{9D8B030D-6E8A-4147-A177-3AD203B41FA5}">
                      <a16:colId xmlns:a16="http://schemas.microsoft.com/office/drawing/2014/main" val="3"/>
                    </a:ext>
                  </a:extLst>
                </a:gridCol>
                <a:gridCol w="1422003">
                  <a:extLst>
                    <a:ext uri="{9D8B030D-6E8A-4147-A177-3AD203B41FA5}">
                      <a16:colId xmlns:a16="http://schemas.microsoft.com/office/drawing/2014/main" val="4"/>
                    </a:ext>
                  </a:extLst>
                </a:gridCol>
              </a:tblGrid>
              <a:tr h="265862">
                <a:tc>
                  <a:txBody>
                    <a:bodyPr/>
                    <a:lstStyle/>
                    <a:p>
                      <a:pPr>
                        <a:buNone/>
                      </a:pPr>
                      <a:r>
                        <a:rPr lang="zh-CN" altLang="en-US" sz="1200" b="1" dirty="0">
                          <a:latin typeface="微软雅黑" panose="020B0503020204020204" pitchFamily="34" charset="-122"/>
                          <a:ea typeface="微软雅黑" panose="020B0503020204020204" pitchFamily="34" charset="-122"/>
                        </a:rPr>
                        <a:t>模型</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zh-CN" altLang="en-US" sz="1200" b="1" dirty="0">
                          <a:latin typeface="微软雅黑" panose="020B0503020204020204" pitchFamily="34" charset="-122"/>
                          <a:ea typeface="微软雅黑" panose="020B0503020204020204" pitchFamily="34" charset="-122"/>
                        </a:rPr>
                        <a:t>高频交易 </a:t>
                      </a:r>
                      <a:r>
                        <a:rPr lang="en-US" altLang="zh-CN" sz="1200" b="1" dirty="0">
                          <a:latin typeface="微软雅黑" panose="020B0503020204020204" pitchFamily="34" charset="-122"/>
                          <a:ea typeface="微软雅黑" panose="020B0503020204020204" pitchFamily="34" charset="-122"/>
                        </a:rPr>
                        <a:t>0.1</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zh-CN" altLang="en-US" sz="1200" b="1" dirty="0">
                          <a:latin typeface="微软雅黑" panose="020B0503020204020204" pitchFamily="34" charset="-122"/>
                          <a:ea typeface="微软雅黑" panose="020B0503020204020204" pitchFamily="34" charset="-122"/>
                        </a:rPr>
                        <a:t>中频交易 </a:t>
                      </a:r>
                      <a:r>
                        <a:rPr lang="en-US" altLang="zh-CN" sz="1200" b="1" dirty="0">
                          <a:latin typeface="微软雅黑" panose="020B0503020204020204" pitchFamily="34" charset="-122"/>
                          <a:ea typeface="微软雅黑" panose="020B0503020204020204" pitchFamily="34" charset="-122"/>
                        </a:rPr>
                        <a:t>0.5</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zh-CN" altLang="en-US" sz="1200" b="1" dirty="0">
                          <a:latin typeface="微软雅黑" panose="020B0503020204020204" pitchFamily="34" charset="-122"/>
                          <a:ea typeface="微软雅黑" panose="020B0503020204020204" pitchFamily="34" charset="-122"/>
                        </a:rPr>
                        <a:t>低频交易 </a:t>
                      </a:r>
                      <a:r>
                        <a:rPr lang="en-US" altLang="zh-CN" sz="1200" b="1" dirty="0">
                          <a:latin typeface="微软雅黑" panose="020B0503020204020204" pitchFamily="34" charset="-122"/>
                          <a:ea typeface="微软雅黑" panose="020B0503020204020204" pitchFamily="34" charset="-122"/>
                        </a:rPr>
                        <a:t>1.0</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
                  </a:ext>
                </a:extLst>
              </a:tr>
              <a:tr h="265862">
                <a:tc>
                  <a:txBody>
                    <a:bodyPr/>
                    <a:lstStyle/>
                    <a:p>
                      <a:pPr>
                        <a:buNone/>
                      </a:pPr>
                      <a:r>
                        <a:rPr lang="en-US" sz="1200" b="1">
                          <a:latin typeface="微软雅黑" panose="020B0503020204020204" pitchFamily="34" charset="-122"/>
                          <a:ea typeface="微软雅黑" panose="020B0503020204020204" pitchFamily="34" charset="-122"/>
                        </a:rPr>
                        <a:t>FT-5</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en-US" altLang="zh-CN" sz="1000" b="1" dirty="0">
                          <a:latin typeface="微软雅黑" panose="020B0503020204020204" pitchFamily="34" charset="-122"/>
                          <a:ea typeface="微软雅黑" panose="020B0503020204020204" pitchFamily="34" charset="-122"/>
                        </a:rPr>
                        <a:t>1.91</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en-US" altLang="zh-CN" sz="1000" b="1" dirty="0">
                          <a:latin typeface="微软雅黑" panose="020B0503020204020204" pitchFamily="34" charset="-122"/>
                          <a:ea typeface="微软雅黑" panose="020B0503020204020204" pitchFamily="34" charset="-122"/>
                        </a:rPr>
                        <a:t>22.06</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en-US" altLang="zh-CN" sz="1000" b="1" dirty="0">
                          <a:latin typeface="微软雅黑" panose="020B0503020204020204" pitchFamily="34" charset="-122"/>
                          <a:ea typeface="微软雅黑" panose="020B0503020204020204" pitchFamily="34" charset="-122"/>
                        </a:rPr>
                        <a:t>28.54</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
                  </a:ext>
                </a:extLst>
              </a:tr>
              <a:tr h="265862">
                <a:tc>
                  <a:txBody>
                    <a:bodyPr/>
                    <a:lstStyle/>
                    <a:p>
                      <a:pPr>
                        <a:buNone/>
                      </a:pPr>
                      <a:r>
                        <a:rPr lang="en-US" sz="1200" b="1">
                          <a:latin typeface="微软雅黑" panose="020B0503020204020204" pitchFamily="34" charset="-122"/>
                          <a:ea typeface="微软雅黑" panose="020B0503020204020204" pitchFamily="34" charset="-122"/>
                        </a:rPr>
                        <a:t>FT-10</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en-US" altLang="zh-CN" sz="1000" b="1">
                          <a:latin typeface="微软雅黑" panose="020B0503020204020204" pitchFamily="34" charset="-122"/>
                          <a:ea typeface="微软雅黑" panose="020B0503020204020204" pitchFamily="34" charset="-122"/>
                        </a:rPr>
                        <a:t>-6.19</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en-US" altLang="zh-CN" sz="1000" b="1">
                          <a:latin typeface="微软雅黑" panose="020B0503020204020204" pitchFamily="34" charset="-122"/>
                          <a:ea typeface="微软雅黑" panose="020B0503020204020204" pitchFamily="34" charset="-122"/>
                        </a:rPr>
                        <a:t>4.99</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en-US" altLang="zh-CN" sz="1000" b="1" dirty="0">
                          <a:latin typeface="微软雅黑" panose="020B0503020204020204" pitchFamily="34" charset="-122"/>
                          <a:ea typeface="微软雅黑" panose="020B0503020204020204" pitchFamily="34" charset="-122"/>
                        </a:rPr>
                        <a:t>12.00</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
                  </a:ext>
                </a:extLst>
              </a:tr>
              <a:tr h="265862">
                <a:tc>
                  <a:txBody>
                    <a:bodyPr/>
                    <a:lstStyle/>
                    <a:p>
                      <a:pPr>
                        <a:buNone/>
                      </a:pPr>
                      <a:r>
                        <a:rPr lang="en-US" sz="1200" b="1" dirty="0">
                          <a:latin typeface="微软雅黑" panose="020B0503020204020204" pitchFamily="34" charset="-122"/>
                          <a:ea typeface="微软雅黑" panose="020B0503020204020204" pitchFamily="34" charset="-122"/>
                        </a:rPr>
                        <a:t>FT-Mixed</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en-US" altLang="zh-CN" sz="1000" b="1">
                          <a:latin typeface="微软雅黑" panose="020B0503020204020204" pitchFamily="34" charset="-122"/>
                          <a:ea typeface="微软雅黑" panose="020B0503020204020204" pitchFamily="34" charset="-122"/>
                        </a:rPr>
                        <a:t>2.82</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en-US" altLang="zh-CN" sz="1000" b="1" dirty="0">
                          <a:latin typeface="微软雅黑" panose="020B0503020204020204" pitchFamily="34" charset="-122"/>
                          <a:ea typeface="微软雅黑" panose="020B0503020204020204" pitchFamily="34" charset="-122"/>
                        </a:rPr>
                        <a:t>14.39</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buNone/>
                      </a:pPr>
                      <a:r>
                        <a:rPr lang="en-US" altLang="zh-CN" sz="1000" b="1" dirty="0">
                          <a:latin typeface="微软雅黑" panose="020B0503020204020204" pitchFamily="34" charset="-122"/>
                          <a:ea typeface="微软雅黑" panose="020B0503020204020204" pitchFamily="34" charset="-122"/>
                        </a:rPr>
                        <a:t>54.49</a:t>
                      </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
                  </a:ext>
                </a:extLst>
              </a:tr>
            </a:tbl>
          </a:graphicData>
        </a:graphic>
      </p:graphicFrame>
      <p:pic>
        <p:nvPicPr>
          <p:cNvPr id="110" name="图片 6" descr="图表, 折线图  AI 生成的内容可能不正确。"/>
          <p:cNvPicPr>
            <a:picLocks noChangeAspect="1"/>
          </p:cNvPicPr>
          <p:nvPr/>
        </p:nvPicPr>
        <p:blipFill>
          <a:blip r:embed="rId3"/>
          <a:stretch>
            <a:fillRect/>
          </a:stretch>
        </p:blipFill>
        <p:spPr>
          <a:xfrm>
            <a:off x="5564934" y="1190083"/>
            <a:ext cx="5754780" cy="3569421"/>
          </a:xfrm>
          <a:prstGeom prst="rect">
            <a:avLst/>
          </a:prstGeom>
        </p:spPr>
      </p:pic>
      <p:sp>
        <p:nvSpPr>
          <p:cNvPr id="111" name="文本框 16"/>
          <p:cNvSpPr txBox="1"/>
          <p:nvPr/>
        </p:nvSpPr>
        <p:spPr>
          <a:xfrm>
            <a:off x="8817723" y="4598184"/>
            <a:ext cx="1595309" cy="261610"/>
          </a:xfrm>
          <a:prstGeom prst="rect">
            <a:avLst/>
          </a:prstGeom>
          <a:noFill/>
        </p:spPr>
        <p:txBody>
          <a:bodyPr wrap="none" rtlCol="0">
            <a:spAutoFit/>
          </a:bodyPr>
          <a:lstStyle/>
          <a:p>
            <a:r>
              <a:rPr lang="zh-CN" altLang="en-US" sz="1100" b="1" dirty="0">
                <a:latin typeface="微软雅黑" panose="020B0503020204020204" pitchFamily="34" charset="-122"/>
                <a:ea typeface="微软雅黑" panose="020B0503020204020204" pitchFamily="34" charset="-122"/>
              </a:rPr>
              <a:t>阈值越大交易频率越慢</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p:txBody>
          <a:bodyPr/>
          <a:lstStyle/>
          <a:p>
            <a:r>
              <a:rPr lang="zh-CN" altLang="en-US" dirty="0"/>
              <a:t>总结</a:t>
            </a:r>
            <a:endParaRPr/>
          </a:p>
        </p:txBody>
      </p:sp>
      <p:sp>
        <p:nvSpPr>
          <p:cNvPr id="114" name="灯片编号占位符 3"/>
          <p:cNvSpPr>
            <a:spLocks noGrp="1"/>
          </p:cNvSpPr>
          <p:nvPr>
            <p:ph type="sldNum" sz="quarter" idx="12"/>
          </p:nvPr>
        </p:nvSpPr>
        <p:spPr/>
        <p:txBody>
          <a:bodyPr/>
          <a:lstStyle/>
          <a:p>
            <a:fld id="{0E835DB4-796A-4EC3-BFF6-34179391875B}" type="slidenum">
              <a:rPr lang="zh-CN" altLang="en-US" smtClean="0"/>
              <a:t>25</a:t>
            </a:fld>
            <a:endParaRPr lang="zh-CN" altLang="en-US" dirty="0"/>
          </a:p>
        </p:txBody>
      </p:sp>
      <p:sp>
        <p:nvSpPr>
          <p:cNvPr id="115" name="内容占位符 5"/>
          <p:cNvSpPr>
            <a:spLocks noGrp="1"/>
          </p:cNvSpPr>
          <p:nvPr>
            <p:ph idx="1"/>
          </p:nvPr>
        </p:nvSpPr>
        <p:spPr>
          <a:xfrm>
            <a:off x="472361" y="1213875"/>
            <a:ext cx="11233303" cy="5142476"/>
          </a:xfrm>
        </p:spPr>
        <p:txBody>
          <a:bodyPr>
            <a:noAutofit/>
          </a:bodyPr>
          <a:lstStyle/>
          <a:p>
            <a:r>
              <a:rPr lang="zh-CN" altLang="en-US" sz="1800" dirty="0"/>
              <a:t>模型表现结论</a:t>
            </a:r>
            <a:endParaRPr/>
          </a:p>
          <a:p>
            <a:r>
              <a:rPr lang="zh-CN" altLang="en-US" sz="1400" dirty="0"/>
              <a:t>混合周期模型</a:t>
            </a:r>
            <a:r>
              <a:rPr lang="en-US" altLang="zh-CN" sz="1400" dirty="0"/>
              <a:t>(FT-Mixed): </a:t>
            </a:r>
            <a:r>
              <a:rPr lang="zh-CN" altLang="en-US" sz="1400" dirty="0"/>
              <a:t>表现最优</a:t>
            </a:r>
            <a:r>
              <a:rPr lang="en-US" altLang="zh-CN" sz="1400" dirty="0"/>
              <a:t>,</a:t>
            </a:r>
            <a:r>
              <a:rPr lang="zh-CN" altLang="en-US" sz="1400" dirty="0"/>
              <a:t>在低频交易下累计净值最高（</a:t>
            </a:r>
            <a:r>
              <a:rPr lang="en-US" altLang="zh-CN" sz="1400" dirty="0"/>
              <a:t>54.49</a:t>
            </a:r>
            <a:r>
              <a:rPr lang="zh-CN" altLang="en-US" sz="1400" dirty="0"/>
              <a:t>）说明结合多时间尺度信号有利于捕捉趋势与减少噪声干扰</a:t>
            </a:r>
            <a:endParaRPr/>
          </a:p>
          <a:p>
            <a:r>
              <a:rPr lang="zh-CN" altLang="en-US" sz="1400" dirty="0"/>
              <a:t>短周期模型</a:t>
            </a:r>
            <a:r>
              <a:rPr lang="en-US" altLang="zh-CN" sz="1400" dirty="0"/>
              <a:t>(FT-5):</a:t>
            </a:r>
            <a:r>
              <a:rPr lang="zh-CN" altLang="en-US" sz="1400" dirty="0"/>
              <a:t> 适度降低交易频率更稳健</a:t>
            </a:r>
            <a:endParaRPr/>
          </a:p>
          <a:p>
            <a:r>
              <a:rPr lang="zh-CN" altLang="en-US" sz="1400" dirty="0"/>
              <a:t>中周期模型</a:t>
            </a:r>
            <a:r>
              <a:rPr lang="en-US" altLang="zh-CN" sz="1400" dirty="0"/>
              <a:t>(FT-10): </a:t>
            </a:r>
            <a:r>
              <a:rPr lang="zh-CN" altLang="en-US" sz="1400" dirty="0"/>
              <a:t>低频交易更有利于趋势捕捉</a:t>
            </a:r>
            <a:endParaRPr lang="en-US" altLang="zh-CN" sz="1400" dirty="0"/>
          </a:p>
          <a:p>
            <a:endParaRPr lang="en-US" altLang="zh-CN" sz="1400" dirty="0"/>
          </a:p>
          <a:p>
            <a:r>
              <a:rPr lang="zh-CN" altLang="en-US" sz="1800" dirty="0"/>
              <a:t>交易频率对收益的影响</a:t>
            </a:r>
            <a:endParaRPr/>
          </a:p>
          <a:p>
            <a:r>
              <a:rPr lang="zh-CN" altLang="en-US" sz="1400" dirty="0"/>
              <a:t>高频交易（小参数值）容易被短期波动噪声干扰</a:t>
            </a:r>
            <a:r>
              <a:rPr lang="en-US" altLang="zh-CN" sz="1400" dirty="0"/>
              <a:t>,</a:t>
            </a:r>
            <a:r>
              <a:rPr lang="zh-CN" altLang="en-US" sz="1400" dirty="0"/>
              <a:t>累计净值和增速在高频下表现不稳定，甚至负收益</a:t>
            </a:r>
            <a:endParaRPr/>
          </a:p>
          <a:p>
            <a:r>
              <a:rPr lang="zh-CN" altLang="en-US" sz="1400" dirty="0"/>
              <a:t>降低交易频率（增大阈值）可以提高稳健性，尤其是对中周期和混合模型，收益增幅明显</a:t>
            </a:r>
            <a:endParaRPr lang="en-US" altLang="zh-CN" sz="1400" dirty="0"/>
          </a:p>
          <a:p>
            <a:endParaRPr lang="en-US" altLang="zh-CN" sz="1800" dirty="0"/>
          </a:p>
          <a:p>
            <a:r>
              <a:rPr lang="zh-CN" altLang="en-US" sz="1800" dirty="0"/>
              <a:t>可解释性与风险</a:t>
            </a:r>
            <a:endParaRPr lang="en-US" altLang="zh-CN" sz="1800" dirty="0"/>
          </a:p>
          <a:p>
            <a:r>
              <a:rPr lang="zh-CN" altLang="en-US" sz="1400" dirty="0"/>
              <a:t>模型预测信号是黑箱的，具体交易决策不易解释</a:t>
            </a:r>
            <a:endParaRPr/>
          </a:p>
          <a:p>
            <a:r>
              <a:rPr lang="zh-CN" altLang="en-US" sz="1400" dirty="0"/>
              <a:t>结果受策略超参数（阈值、滑动窗口等）强烈影响</a:t>
            </a:r>
            <a:endParaRPr/>
          </a:p>
          <a:p>
            <a:r>
              <a:rPr lang="zh-CN" altLang="en-US" sz="1400" dirty="0"/>
              <a:t>实验未考虑交易成本、滑点等实际市场因素，回测收益可能偏高</a:t>
            </a:r>
            <a:endParaRPr/>
          </a:p>
          <a:p>
            <a:endParaRPr lang="en-US" altLang="zh-CN" sz="1400" dirty="0"/>
          </a:p>
          <a:p>
            <a:endParaRPr lang="zh-CN" altLang="en-US" sz="1400" dirty="0"/>
          </a:p>
          <a:p>
            <a:pPr marL="0" indent="0">
              <a:buNone/>
            </a:pPr>
            <a:endParaRPr lang="en-US" altLang="zh-CN"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标题 1"/>
          <p:cNvSpPr>
            <a:spLocks noGrp="1"/>
          </p:cNvSpPr>
          <p:nvPr>
            <p:ph type="title"/>
          </p:nvPr>
        </p:nvSpPr>
        <p:spPr/>
        <p:txBody>
          <a:bodyPr/>
          <a:lstStyle/>
          <a:p>
            <a:r>
              <a:rPr lang="zh-CN" altLang="en-US" dirty="0"/>
              <a:t>总结</a:t>
            </a:r>
            <a:endParaRPr/>
          </a:p>
        </p:txBody>
      </p:sp>
      <p:sp>
        <p:nvSpPr>
          <p:cNvPr id="118" name="灯片编号占位符 3"/>
          <p:cNvSpPr>
            <a:spLocks noGrp="1"/>
          </p:cNvSpPr>
          <p:nvPr>
            <p:ph type="sldNum" sz="quarter" idx="12"/>
          </p:nvPr>
        </p:nvSpPr>
        <p:spPr/>
        <p:txBody>
          <a:bodyPr/>
          <a:lstStyle/>
          <a:p>
            <a:fld id="{0E835DB4-796A-4EC3-BFF6-34179391875B}" type="slidenum">
              <a:rPr lang="zh-CN" altLang="en-US" smtClean="0"/>
              <a:t>26</a:t>
            </a:fld>
            <a:endParaRPr lang="zh-CN" altLang="en-US" dirty="0"/>
          </a:p>
        </p:txBody>
      </p:sp>
      <p:sp>
        <p:nvSpPr>
          <p:cNvPr id="119" name="内容占位符 5"/>
          <p:cNvSpPr>
            <a:spLocks noGrp="1"/>
          </p:cNvSpPr>
          <p:nvPr>
            <p:ph idx="1"/>
          </p:nvPr>
        </p:nvSpPr>
        <p:spPr>
          <a:xfrm>
            <a:off x="472361" y="1213875"/>
            <a:ext cx="11233303" cy="5142476"/>
          </a:xfrm>
        </p:spPr>
        <p:txBody>
          <a:bodyPr>
            <a:noAutofit/>
          </a:bodyPr>
          <a:lstStyle/>
          <a:p>
            <a:r>
              <a:rPr lang="zh-CN" altLang="en-US" sz="1800" dirty="0"/>
              <a:t>提升模型可解释性</a:t>
            </a:r>
            <a:endParaRPr lang="en-US" altLang="zh-CN" sz="1800" dirty="0"/>
          </a:p>
          <a:p>
            <a:r>
              <a:rPr lang="zh-CN" altLang="en-US" sz="1400" dirty="0"/>
              <a:t>特征贡献分析：量化不同输入特征（如历史价格、涨跌幅、技术指标）对买卖信号的影响，理解模型决策依据。</a:t>
            </a:r>
            <a:endParaRPr dirty="0"/>
          </a:p>
          <a:p>
            <a:r>
              <a:rPr lang="en-US" altLang="zh-CN" sz="1400" dirty="0"/>
              <a:t>SHAP / LIME </a:t>
            </a:r>
            <a:r>
              <a:rPr lang="zh-CN" altLang="en-US" sz="1400" dirty="0"/>
              <a:t>方法：对黑箱模型进行局部或全局解释，揭示每个特征对交易信号的重要性。</a:t>
            </a:r>
            <a:endParaRPr dirty="0"/>
          </a:p>
          <a:p>
            <a:r>
              <a:rPr lang="en-US" altLang="zh-CN" sz="1400" dirty="0"/>
              <a:t>Attention </a:t>
            </a:r>
            <a:r>
              <a:rPr lang="zh-CN" altLang="en-US" sz="1400" dirty="0"/>
              <a:t>可视化：利用模型中注意力机制的权重，直观展示模型在做出买卖决策时关注的时间窗口或数据点。</a:t>
            </a:r>
            <a:endParaRPr lang="en-US" altLang="zh-CN" sz="1400" dirty="0"/>
          </a:p>
          <a:p>
            <a:endParaRPr lang="en-US" altLang="zh-CN" sz="1800" dirty="0"/>
          </a:p>
          <a:p>
            <a:r>
              <a:rPr lang="zh-CN" altLang="en-US" sz="1800" dirty="0"/>
              <a:t>数据和模型改进</a:t>
            </a:r>
            <a:endParaRPr dirty="0"/>
          </a:p>
          <a:p>
            <a:r>
              <a:rPr lang="zh-CN" altLang="en-US" sz="1400" dirty="0"/>
              <a:t>引入更长历史数据或高频数据：捕捉更多市场模式</a:t>
            </a:r>
            <a:endParaRPr dirty="0"/>
          </a:p>
          <a:p>
            <a:r>
              <a:rPr lang="zh-CN" altLang="en-US" sz="1400" dirty="0"/>
              <a:t>多模态数据融合：结合新闻、财报或社交舆情增强模型信息量</a:t>
            </a:r>
            <a:endParaRPr/>
          </a:p>
          <a:p>
            <a:r>
              <a:rPr lang="zh-CN" altLang="en-US" sz="1400" dirty="0"/>
              <a:t>模型微调优化：探索 </a:t>
            </a:r>
            <a:r>
              <a:rPr lang="en-US" altLang="zh-CN" sz="1400" dirty="0" err="1"/>
              <a:t>LoRA</a:t>
            </a:r>
            <a:r>
              <a:rPr lang="en-US" altLang="zh-CN" sz="1400" dirty="0"/>
              <a:t> </a:t>
            </a:r>
            <a:r>
              <a:rPr lang="zh-CN" altLang="en-US" sz="1400" dirty="0"/>
              <a:t>超参数、训练样本比例和滑动窗口长度对收益的影响</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FBFAB-662D-7840-05F4-24B3FC08FED2}"/>
            </a:ext>
          </a:extLst>
        </p:cNvPr>
        <p:cNvGrpSpPr/>
        <p:nvPr/>
      </p:nvGrpSpPr>
      <p:grpSpPr>
        <a:xfrm>
          <a:off x="0" y="0"/>
          <a:ext cx="0" cy="0"/>
          <a:chOff x="0" y="0"/>
          <a:chExt cx="0" cy="0"/>
        </a:xfrm>
      </p:grpSpPr>
      <p:sp>
        <p:nvSpPr>
          <p:cNvPr id="117" name="标题 1">
            <a:extLst>
              <a:ext uri="{FF2B5EF4-FFF2-40B4-BE49-F238E27FC236}">
                <a16:creationId xmlns:a16="http://schemas.microsoft.com/office/drawing/2014/main" id="{7D547E71-4096-D7A2-F29E-69FE3B0BDF3F}"/>
              </a:ext>
            </a:extLst>
          </p:cNvPr>
          <p:cNvSpPr>
            <a:spLocks noGrp="1"/>
          </p:cNvSpPr>
          <p:nvPr>
            <p:ph type="title"/>
          </p:nvPr>
        </p:nvSpPr>
        <p:spPr/>
        <p:txBody>
          <a:bodyPr/>
          <a:lstStyle/>
          <a:p>
            <a:r>
              <a:rPr lang="zh-CN" altLang="en-US" dirty="0"/>
              <a:t>实验演示</a:t>
            </a:r>
            <a:endParaRPr dirty="0"/>
          </a:p>
        </p:txBody>
      </p:sp>
      <p:sp>
        <p:nvSpPr>
          <p:cNvPr id="118" name="灯片编号占位符 3">
            <a:extLst>
              <a:ext uri="{FF2B5EF4-FFF2-40B4-BE49-F238E27FC236}">
                <a16:creationId xmlns:a16="http://schemas.microsoft.com/office/drawing/2014/main" id="{EF0AE2AF-FA8F-2142-BA54-04947C662648}"/>
              </a:ext>
            </a:extLst>
          </p:cNvPr>
          <p:cNvSpPr>
            <a:spLocks noGrp="1"/>
          </p:cNvSpPr>
          <p:nvPr>
            <p:ph type="sldNum" sz="quarter" idx="12"/>
          </p:nvPr>
        </p:nvSpPr>
        <p:spPr/>
        <p:txBody>
          <a:bodyPr/>
          <a:lstStyle/>
          <a:p>
            <a:fld id="{0E835DB4-796A-4EC3-BFF6-34179391875B}" type="slidenum">
              <a:rPr lang="zh-CN" altLang="en-US" smtClean="0"/>
              <a:t>27</a:t>
            </a:fld>
            <a:endParaRPr lang="zh-CN" altLang="en-US" dirty="0"/>
          </a:p>
        </p:txBody>
      </p:sp>
      <p:pic>
        <p:nvPicPr>
          <p:cNvPr id="2" name="Recording 2025-12-23 000256">
            <a:hlinkClick r:id="" action="ppaction://media"/>
            <a:extLst>
              <a:ext uri="{FF2B5EF4-FFF2-40B4-BE49-F238E27FC236}">
                <a16:creationId xmlns:a16="http://schemas.microsoft.com/office/drawing/2014/main" id="{EAFACCBC-646B-E82B-130D-BFA398A4C4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81175" y="1214438"/>
            <a:ext cx="8615363" cy="5141912"/>
          </a:xfrm>
        </p:spPr>
      </p:pic>
    </p:spTree>
    <p:extLst>
      <p:ext uri="{BB962C8B-B14F-4D97-AF65-F5344CB8AC3E}">
        <p14:creationId xmlns:p14="http://schemas.microsoft.com/office/powerpoint/2010/main" val="363223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标题 1"/>
          <p:cNvSpPr>
            <a:spLocks noGrp="1"/>
          </p:cNvSpPr>
          <p:nvPr>
            <p:ph type="ctrTitle"/>
          </p:nvPr>
        </p:nvSpPr>
        <p:spPr>
          <a:xfrm>
            <a:off x="583565" y="2386965"/>
            <a:ext cx="11024870" cy="1151890"/>
          </a:xfrm>
        </p:spPr>
        <p:txBody>
          <a:bodyPr>
            <a:noAutofit/>
          </a:bodyPr>
          <a:lstStyle/>
          <a:p>
            <a:r>
              <a:rPr lang="zh-CN" altLang="zh-CN" dirty="0">
                <a:latin typeface="Times New Roman" panose="02020603050405020304" pitchFamily="18" charset="0"/>
                <a:cs typeface="Times New Roman" panose="02020603050405020304" pitchFamily="18" charset="0"/>
              </a:rPr>
              <a:t>汇报结束，敬请指正！</a:t>
            </a:r>
            <a:endParaRPr lang="zh-CN" altLang="en-US" sz="1800" dirty="0">
              <a:latin typeface="Times New Roman" panose="02020603050405020304" pitchFamily="18" charset="0"/>
              <a:cs typeface="Times New Roman" panose="02020603050405020304" pitchFamily="18" charset="0"/>
            </a:endParaRPr>
          </a:p>
        </p:txBody>
      </p:sp>
      <p:sp>
        <p:nvSpPr>
          <p:cNvPr id="122"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835DB4-796A-4EC3-BFF6-34179391875B}" type="slidenum">
              <a:rPr kumimoji="0" lang="zh-CN" altLang="en-US" sz="1200" b="0" i="0" u="none" strike="noStrike" kern="1200" cap="none" spc="0" normalizeH="0" baseline="0" noProof="0" smtClean="0">
                <a:ln>
                  <a:noFill/>
                </a:ln>
                <a:solidFill>
                  <a:prstClr val="black">
                    <a:tint val="75000"/>
                    <a:tint val="7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28</a:t>
            </a:fld>
            <a:endParaRPr kumimoji="0" lang="zh-CN"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3" name="矩形 4"/>
          <p:cNvSpPr/>
          <p:nvPr/>
        </p:nvSpPr>
        <p:spPr>
          <a:xfrm>
            <a:off x="1430655" y="247650"/>
            <a:ext cx="3161030" cy="101409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4" name="文本框 7"/>
          <p:cNvSpPr txBox="1"/>
          <p:nvPr/>
        </p:nvSpPr>
        <p:spPr>
          <a:xfrm>
            <a:off x="4863936" y="4837350"/>
            <a:ext cx="4529043"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陈愽文 效昂昂 周荣杰</a:t>
            </a:r>
            <a:endParaRPr/>
          </a:p>
        </p:txBody>
      </p:sp>
      <p:cxnSp>
        <p:nvCxnSpPr>
          <p:cNvPr id="125" name="直接连接符 8"/>
          <p:cNvCxnSpPr/>
          <p:nvPr/>
        </p:nvCxnSpPr>
        <p:spPr>
          <a:xfrm>
            <a:off x="3923531" y="4747331"/>
            <a:ext cx="4436990" cy="0"/>
          </a:xfrm>
          <a:prstGeom prst="line">
            <a:avLst/>
          </a:prstGeom>
          <a:ln>
            <a:solidFill>
              <a:srgbClr val="9A0606"/>
            </a:solidFill>
          </a:ln>
        </p:spPr>
        <p:style>
          <a:lnRef idx="1">
            <a:schemeClr val="accent1"/>
          </a:lnRef>
          <a:fillRef idx="0">
            <a:schemeClr val="accent1"/>
          </a:fillRef>
          <a:effectRef idx="0">
            <a:schemeClr val="accent1"/>
          </a:effectRef>
          <a:fontRef idx="minor">
            <a:schemeClr val="tx1"/>
          </a:fontRef>
        </p:style>
      </p:cxnSp>
      <p:sp>
        <p:nvSpPr>
          <p:cNvPr id="126" name="文本框 9"/>
          <p:cNvSpPr txBox="1"/>
          <p:nvPr/>
        </p:nvSpPr>
        <p:spPr>
          <a:xfrm>
            <a:off x="5563493" y="4347221"/>
            <a:ext cx="164116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第</a:t>
            </a:r>
            <a:r>
              <a:rPr lang="en-US" altLang="zh-CN" sz="2000" b="1" dirty="0">
                <a:latin typeface="微软雅黑" panose="020B0503020204020204" pitchFamily="34" charset="-122"/>
                <a:ea typeface="微软雅黑" panose="020B0503020204020204" pitchFamily="34" charset="-122"/>
              </a:rPr>
              <a:t>16</a:t>
            </a:r>
            <a:r>
              <a:rPr lang="zh-CN" altLang="en-US" sz="2000" b="1" dirty="0">
                <a:latin typeface="微软雅黑" panose="020B0503020204020204" pitchFamily="34" charset="-122"/>
                <a:ea typeface="微软雅黑" panose="020B0503020204020204" pitchFamily="34" charset="-122"/>
              </a:rPr>
              <a:t>组</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标题 1"/>
          <p:cNvSpPr>
            <a:spLocks noGrp="1"/>
          </p:cNvSpPr>
          <p:nvPr>
            <p:ph type="title"/>
          </p:nvPr>
        </p:nvSpPr>
        <p:spPr/>
        <p:txBody>
          <a:bodyPr/>
          <a:lstStyle/>
          <a:p>
            <a:r>
              <a:rPr lang="zh-CN" altLang="en-US" dirty="0"/>
              <a:t>研究背景与问题 </a:t>
            </a:r>
            <a:endParaRPr/>
          </a:p>
        </p:txBody>
      </p:sp>
      <p:sp>
        <p:nvSpPr>
          <p:cNvPr id="129" name="灯片编号占位符 3"/>
          <p:cNvSpPr>
            <a:spLocks noGrp="1"/>
          </p:cNvSpPr>
          <p:nvPr>
            <p:ph type="sldNum" sz="quarter" idx="12"/>
          </p:nvPr>
        </p:nvSpPr>
        <p:spPr/>
        <p:txBody>
          <a:bodyPr/>
          <a:lstStyle/>
          <a:p>
            <a:fld id="{0E835DB4-796A-4EC3-BFF6-34179391875B}" type="slidenum">
              <a:rPr lang="zh-CN" altLang="en-US" smtClean="0"/>
              <a:t>3</a:t>
            </a:fld>
            <a:endParaRPr lang="zh-CN" altLang="en-US"/>
          </a:p>
        </p:txBody>
      </p:sp>
      <p:sp>
        <p:nvSpPr>
          <p:cNvPr id="130" name="内容占位符 5"/>
          <p:cNvSpPr>
            <a:spLocks noGrp="1"/>
          </p:cNvSpPr>
          <p:nvPr>
            <p:ph idx="1"/>
          </p:nvPr>
        </p:nvSpPr>
        <p:spPr>
          <a:xfrm>
            <a:off x="407670" y="1174749"/>
            <a:ext cx="6526530" cy="4509771"/>
          </a:xfrm>
        </p:spPr>
        <p:txBody>
          <a:bodyPr>
            <a:normAutofit/>
          </a:bodyPr>
          <a:lstStyle/>
          <a:p>
            <a:r>
              <a:rPr lang="zh-CN" altLang="en-US" sz="2000" dirty="0"/>
              <a:t>传统金融时间序列建模方法</a:t>
            </a:r>
            <a:endParaRPr/>
          </a:p>
          <a:p>
            <a:pPr marL="0" indent="0">
              <a:buNone/>
            </a:pPr>
            <a:r>
              <a:rPr lang="zh-CN" altLang="en-US" sz="1600" b="0" dirty="0"/>
              <a:t>传统金融时间序列建模主要依赖统计与规则驱动方法，如 </a:t>
            </a:r>
            <a:r>
              <a:rPr lang="en-US" altLang="zh-CN" sz="1600" b="0" dirty="0"/>
              <a:t>ARIMA</a:t>
            </a:r>
            <a:r>
              <a:rPr lang="zh-CN" altLang="en-US" sz="1600" b="0" dirty="0"/>
              <a:t>等模型。这类方法通常基于线性假设或固定特征形式，对参数和模型结构依赖较强，难以有效刻画金融市场中复杂的非线性动态特征。</a:t>
            </a:r>
            <a:endParaRPr lang="en-US" altLang="zh-CN" sz="1600" b="0" dirty="0"/>
          </a:p>
          <a:p>
            <a:pPr marL="0" indent="0">
              <a:buNone/>
            </a:pPr>
            <a:endParaRPr lang="zh-CN" altLang="en-US" sz="1600" b="0" dirty="0"/>
          </a:p>
          <a:p>
            <a:pPr marL="0" indent="0">
              <a:buNone/>
            </a:pPr>
            <a:endParaRPr lang="zh-CN" altLang="en-US" dirty="0"/>
          </a:p>
          <a:p>
            <a:r>
              <a:rPr lang="zh-CN" altLang="en-US" sz="2000" dirty="0"/>
              <a:t>深度学习在金融时序建模中的应用现状</a:t>
            </a:r>
            <a:endParaRPr/>
          </a:p>
          <a:p>
            <a:pPr marL="0" indent="0">
              <a:buNone/>
            </a:pPr>
            <a:r>
              <a:rPr lang="zh-CN" altLang="en-US" sz="1600" b="0" dirty="0"/>
              <a:t>为刻画金融时间序列中的非线性关系，研究者引入 </a:t>
            </a:r>
            <a:r>
              <a:rPr lang="en-US" altLang="zh-CN" sz="1600" b="0" dirty="0"/>
              <a:t>RNN</a:t>
            </a:r>
            <a:r>
              <a:rPr lang="zh-CN" altLang="en-US" sz="1600" b="0" dirty="0"/>
              <a:t>、</a:t>
            </a:r>
            <a:r>
              <a:rPr lang="en-US" altLang="zh-CN" sz="1600" b="0" dirty="0"/>
              <a:t>LSTM </a:t>
            </a:r>
            <a:r>
              <a:rPr lang="zh-CN" altLang="en-US" sz="1600" b="0" dirty="0"/>
              <a:t>以及 </a:t>
            </a:r>
            <a:r>
              <a:rPr lang="en-US" altLang="zh-CN" sz="1600" b="0" dirty="0"/>
              <a:t>Transformer </a:t>
            </a:r>
            <a:r>
              <a:rPr lang="zh-CN" altLang="en-US" sz="1600" b="0" dirty="0"/>
              <a:t>等深度学习模型。这类方法能够自动学习时序特征，在短期依赖建模方面取得了一定进展。然而，其通常依赖特定网络结构，模型规模和表达能力受限，对复杂市场模式的泛化能力仍存在不足。</a:t>
            </a:r>
            <a:endParaRPr/>
          </a:p>
          <a:p>
            <a:endParaRPr lang="en-US" altLang="zh-CN" dirty="0"/>
          </a:p>
        </p:txBody>
      </p:sp>
      <p:pic>
        <p:nvPicPr>
          <p:cNvPr id="131" name="Picture 2"/>
          <p:cNvPicPr>
            <a:picLocks noChangeAspect="1" noChangeArrowheads="1"/>
          </p:cNvPicPr>
          <p:nvPr/>
        </p:nvPicPr>
        <p:blipFill>
          <a:blip r:embed="rId3"/>
          <a:srcRect/>
          <a:stretch>
            <a:fillRect/>
          </a:stretch>
        </p:blipFill>
        <p:spPr bwMode="auto">
          <a:xfrm>
            <a:off x="6943166" y="1331125"/>
            <a:ext cx="5248834" cy="4670612"/>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标题 1"/>
          <p:cNvSpPr>
            <a:spLocks noGrp="1"/>
          </p:cNvSpPr>
          <p:nvPr>
            <p:ph type="title"/>
          </p:nvPr>
        </p:nvSpPr>
        <p:spPr/>
        <p:txBody>
          <a:bodyPr/>
          <a:lstStyle/>
          <a:p>
            <a:r>
              <a:rPr lang="zh-CN" altLang="en-US" dirty="0"/>
              <a:t>研究背景与问题</a:t>
            </a:r>
            <a:endParaRPr/>
          </a:p>
        </p:txBody>
      </p:sp>
      <p:sp>
        <p:nvSpPr>
          <p:cNvPr id="134" name="灯片编号占位符 3"/>
          <p:cNvSpPr>
            <a:spLocks noGrp="1"/>
          </p:cNvSpPr>
          <p:nvPr>
            <p:ph type="sldNum" sz="quarter" idx="12"/>
          </p:nvPr>
        </p:nvSpPr>
        <p:spPr/>
        <p:txBody>
          <a:bodyPr/>
          <a:lstStyle/>
          <a:p>
            <a:fld id="{0E835DB4-796A-4EC3-BFF6-34179391875B}" type="slidenum">
              <a:rPr lang="zh-CN" altLang="en-US" smtClean="0"/>
              <a:t>4</a:t>
            </a:fld>
            <a:endParaRPr lang="zh-CN" altLang="en-US"/>
          </a:p>
        </p:txBody>
      </p:sp>
      <p:sp>
        <p:nvSpPr>
          <p:cNvPr id="135" name="内容占位符 5"/>
          <p:cNvSpPr>
            <a:spLocks noGrp="1" noRot="1" noChangeAspect="1" noMove="1" noResize="1" noEditPoints="1" noAdjustHandles="1" noChangeArrowheads="1" noChangeShapeType="1" noTextEdit="1"/>
          </p:cNvSpPr>
          <p:nvPr>
            <p:ph idx="1"/>
          </p:nvPr>
        </p:nvSpPr>
        <p:spPr>
          <a:xfrm>
            <a:off x="407669" y="1174750"/>
            <a:ext cx="11123183" cy="5181600"/>
          </a:xfrm>
          <a:blipFill>
            <a:blip r:embed="rId3"/>
            <a:stretch>
              <a:fillRect l="-493" t="-706" r="-438"/>
            </a:stretch>
          </a:blipFill>
        </p:spPr>
        <p:txBody>
          <a:bodyPr/>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标题 1"/>
          <p:cNvSpPr>
            <a:spLocks noGrp="1"/>
          </p:cNvSpPr>
          <p:nvPr>
            <p:ph type="title"/>
          </p:nvPr>
        </p:nvSpPr>
        <p:spPr/>
        <p:txBody>
          <a:bodyPr/>
          <a:lstStyle/>
          <a:p>
            <a:r>
              <a:rPr lang="zh-CN" altLang="en-US" dirty="0"/>
              <a:t>研究方法</a:t>
            </a:r>
            <a:r>
              <a:rPr lang="en-US" altLang="zh-CN" dirty="0"/>
              <a:t>-</a:t>
            </a:r>
            <a:r>
              <a:rPr lang="zh-CN" altLang="en-US" dirty="0"/>
              <a:t>整体流程概述</a:t>
            </a:r>
            <a:endParaRPr/>
          </a:p>
        </p:txBody>
      </p:sp>
      <p:sp>
        <p:nvSpPr>
          <p:cNvPr id="138" name="灯片编号占位符 3"/>
          <p:cNvSpPr>
            <a:spLocks noGrp="1"/>
          </p:cNvSpPr>
          <p:nvPr>
            <p:ph type="sldNum" sz="quarter" idx="12"/>
          </p:nvPr>
        </p:nvSpPr>
        <p:spPr/>
        <p:txBody>
          <a:bodyPr/>
          <a:lstStyle/>
          <a:p>
            <a:fld id="{0E835DB4-796A-4EC3-BFF6-34179391875B}" type="slidenum">
              <a:rPr lang="zh-CN" altLang="en-US" smtClean="0"/>
              <a:t>5</a:t>
            </a:fld>
            <a:endParaRPr lang="zh-CN" altLang="en-US"/>
          </a:p>
        </p:txBody>
      </p:sp>
      <p:sp>
        <p:nvSpPr>
          <p:cNvPr id="139" name="内容占位符 5"/>
          <p:cNvSpPr>
            <a:spLocks noGrp="1"/>
          </p:cNvSpPr>
          <p:nvPr>
            <p:ph idx="1"/>
          </p:nvPr>
        </p:nvSpPr>
        <p:spPr>
          <a:xfrm>
            <a:off x="407670" y="1174750"/>
            <a:ext cx="5688330" cy="5181600"/>
          </a:xfrm>
        </p:spPr>
        <p:txBody>
          <a:bodyPr>
            <a:normAutofit/>
          </a:bodyPr>
          <a:lstStyle/>
          <a:p>
            <a:r>
              <a:rPr lang="en-US" altLang="zh-CN" sz="2000" dirty="0"/>
              <a:t>1</a:t>
            </a:r>
            <a:endParaRPr/>
          </a:p>
        </p:txBody>
      </p:sp>
      <p:pic>
        <p:nvPicPr>
          <p:cNvPr id="140" name="图片 22" descr="图标  AI 生成的内容可能不正确。"/>
          <p:cNvPicPr>
            <a:picLocks noChangeAspect="1"/>
          </p:cNvPicPr>
          <p:nvPr/>
        </p:nvPicPr>
        <p:blipFill>
          <a:blip r:embed="rId3"/>
          <a:stretch>
            <a:fillRect/>
          </a:stretch>
        </p:blipFill>
        <p:spPr>
          <a:xfrm>
            <a:off x="6141970" y="3610715"/>
            <a:ext cx="558445" cy="653500"/>
          </a:xfrm>
          <a:prstGeom prst="rect">
            <a:avLst/>
          </a:prstGeom>
        </p:spPr>
      </p:pic>
      <p:pic>
        <p:nvPicPr>
          <p:cNvPr id="141" name="图片 24" descr="图示, 示意图  AI 生成的内容可能不正确。"/>
          <p:cNvPicPr>
            <a:picLocks noChangeAspect="1"/>
          </p:cNvPicPr>
          <p:nvPr/>
        </p:nvPicPr>
        <p:blipFill>
          <a:blip r:embed="rId4"/>
          <a:stretch>
            <a:fillRect/>
          </a:stretch>
        </p:blipFill>
        <p:spPr>
          <a:xfrm>
            <a:off x="737348" y="1174750"/>
            <a:ext cx="10632140" cy="55712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标题 1"/>
          <p:cNvSpPr>
            <a:spLocks noGrp="1"/>
          </p:cNvSpPr>
          <p:nvPr>
            <p:ph type="title"/>
          </p:nvPr>
        </p:nvSpPr>
        <p:spPr/>
        <p:txBody>
          <a:bodyPr/>
          <a:lstStyle/>
          <a:p>
            <a:r>
              <a:rPr lang="zh-CN" altLang="en-US" dirty="0"/>
              <a:t>研究方法</a:t>
            </a:r>
            <a:r>
              <a:rPr lang="en-US" altLang="zh-CN" dirty="0"/>
              <a:t>-</a:t>
            </a:r>
            <a:r>
              <a:rPr lang="zh-CN" altLang="en-US" dirty="0"/>
              <a:t>数据集</a:t>
            </a:r>
            <a:endParaRPr/>
          </a:p>
        </p:txBody>
      </p:sp>
      <p:sp>
        <p:nvSpPr>
          <p:cNvPr id="144" name="灯片编号占位符 3"/>
          <p:cNvSpPr>
            <a:spLocks noGrp="1"/>
          </p:cNvSpPr>
          <p:nvPr>
            <p:ph type="sldNum" sz="quarter" idx="12"/>
          </p:nvPr>
        </p:nvSpPr>
        <p:spPr/>
        <p:txBody>
          <a:bodyPr/>
          <a:lstStyle/>
          <a:p>
            <a:fld id="{0E835DB4-796A-4EC3-BFF6-34179391875B}" type="slidenum">
              <a:rPr lang="zh-CN" altLang="en-US" smtClean="0"/>
              <a:t>6</a:t>
            </a:fld>
            <a:endParaRPr lang="zh-CN" altLang="en-US"/>
          </a:p>
        </p:txBody>
      </p:sp>
      <p:sp>
        <p:nvSpPr>
          <p:cNvPr id="145" name="内容占位符 5"/>
          <p:cNvSpPr>
            <a:spLocks noGrp="1"/>
          </p:cNvSpPr>
          <p:nvPr>
            <p:ph idx="1"/>
          </p:nvPr>
        </p:nvSpPr>
        <p:spPr>
          <a:xfrm>
            <a:off x="407670" y="1174750"/>
            <a:ext cx="6712548" cy="1474321"/>
          </a:xfrm>
        </p:spPr>
        <p:txBody>
          <a:bodyPr>
            <a:normAutofit/>
          </a:bodyPr>
          <a:lstStyle/>
          <a:p>
            <a:r>
              <a:rPr lang="en-US" altLang="zh-CN" sz="2000" dirty="0"/>
              <a:t>NASDAQ-100(IDX)  2015-2025</a:t>
            </a:r>
            <a:endParaRPr lang="en-US" altLang="zh-CN" sz="1600" dirty="0"/>
          </a:p>
          <a:p>
            <a:r>
              <a:rPr lang="zh-CN" altLang="en-US" sz="1600" dirty="0"/>
              <a:t>训练集</a:t>
            </a:r>
            <a:r>
              <a:rPr lang="en-US" altLang="zh-CN" sz="1600" dirty="0"/>
              <a:t>(2024</a:t>
            </a:r>
            <a:r>
              <a:rPr lang="zh-CN" altLang="en-US" sz="1600" dirty="0"/>
              <a:t>条</a:t>
            </a:r>
            <a:r>
              <a:rPr lang="en-US" altLang="zh-CN" sz="1600" dirty="0"/>
              <a:t>):  2015-2023</a:t>
            </a:r>
            <a:r>
              <a:rPr lang="zh-CN" altLang="en-US" sz="1600" dirty="0"/>
              <a:t> </a:t>
            </a:r>
            <a:r>
              <a:rPr lang="en-US" altLang="zh-CN" sz="1600" dirty="0"/>
              <a:t>NASDAQ-100(IDX)</a:t>
            </a:r>
            <a:endParaRPr/>
          </a:p>
          <a:p>
            <a:r>
              <a:rPr lang="zh-CN" altLang="en-US" sz="1600" dirty="0"/>
              <a:t>测试集</a:t>
            </a:r>
            <a:r>
              <a:rPr lang="en-US" altLang="zh-CN" sz="1600" dirty="0"/>
              <a:t>(491</a:t>
            </a:r>
            <a:r>
              <a:rPr lang="zh-CN" altLang="en-US" sz="1600" dirty="0"/>
              <a:t>条</a:t>
            </a:r>
            <a:r>
              <a:rPr lang="en-US" altLang="zh-CN" sz="1600" dirty="0"/>
              <a:t>):    2024-2025 NASDAQ-100(IDX)</a:t>
            </a:r>
            <a:endParaRPr/>
          </a:p>
        </p:txBody>
      </p:sp>
      <p:pic>
        <p:nvPicPr>
          <p:cNvPr id="146" name="图片 6" descr="图形用户界面  AI 生成的内容可能不正确。"/>
          <p:cNvPicPr>
            <a:picLocks noChangeAspect="1"/>
          </p:cNvPicPr>
          <p:nvPr/>
        </p:nvPicPr>
        <p:blipFill>
          <a:blip r:embed="rId3"/>
          <a:stretch>
            <a:fillRect/>
          </a:stretch>
        </p:blipFill>
        <p:spPr>
          <a:xfrm>
            <a:off x="6096000" y="2163670"/>
            <a:ext cx="5238933" cy="3808132"/>
          </a:xfrm>
          <a:prstGeom prst="rect">
            <a:avLst/>
          </a:prstGeom>
        </p:spPr>
      </p:pic>
      <p:sp>
        <p:nvSpPr>
          <p:cNvPr id="147" name="内容占位符 5"/>
          <p:cNvSpPr txBox="1"/>
          <p:nvPr/>
        </p:nvSpPr>
        <p:spPr>
          <a:xfrm>
            <a:off x="1711732" y="2740532"/>
            <a:ext cx="5238933" cy="313980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600"/>
              </a:spcAft>
              <a:buClr>
                <a:srgbClr val="C00000"/>
              </a:buClr>
              <a:buSzPct val="100000"/>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SzPct val="100000"/>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数据说明</a:t>
            </a:r>
            <a:endParaRPr lang="en-US" altLang="zh-CN" sz="1800" dirty="0"/>
          </a:p>
          <a:p>
            <a:r>
              <a:rPr lang="en-US" altLang="zh-CN" sz="1600" dirty="0"/>
              <a:t>Date: </a:t>
            </a:r>
            <a:r>
              <a:rPr lang="zh-CN" altLang="en-US" sz="1600" dirty="0"/>
              <a:t>日期</a:t>
            </a:r>
            <a:endParaRPr lang="en-US" altLang="zh-CN" sz="1600" dirty="0"/>
          </a:p>
          <a:p>
            <a:r>
              <a:rPr lang="en-US" altLang="zh-CN" sz="1600" dirty="0"/>
              <a:t>Close: </a:t>
            </a:r>
            <a:r>
              <a:rPr lang="zh-CN" altLang="en-US" sz="1600" dirty="0"/>
              <a:t>收盘价格</a:t>
            </a:r>
            <a:endParaRPr lang="en-US" altLang="zh-CN" sz="1600" dirty="0"/>
          </a:p>
          <a:p>
            <a:r>
              <a:rPr lang="en-US" altLang="zh-CN" sz="1600" dirty="0"/>
              <a:t>Open: </a:t>
            </a:r>
            <a:r>
              <a:rPr lang="zh-CN" altLang="en-US" sz="1600" dirty="0"/>
              <a:t>开盘价格</a:t>
            </a:r>
            <a:endParaRPr lang="en-US" altLang="zh-CN" sz="1600" dirty="0"/>
          </a:p>
          <a:p>
            <a:r>
              <a:rPr lang="en-US" altLang="zh-CN" sz="1600" dirty="0"/>
              <a:t>High: </a:t>
            </a:r>
            <a:r>
              <a:rPr lang="zh-CN" altLang="en-US" sz="1600" dirty="0"/>
              <a:t>当日最高位价格</a:t>
            </a:r>
            <a:endParaRPr lang="en-US" altLang="zh-CN" sz="1600" dirty="0"/>
          </a:p>
          <a:p>
            <a:r>
              <a:rPr lang="en-US" altLang="zh-CN" sz="1600" dirty="0"/>
              <a:t>Low: </a:t>
            </a:r>
            <a:r>
              <a:rPr lang="zh-CN" altLang="en-US" sz="1600" dirty="0"/>
              <a:t>当日最低位价格</a:t>
            </a:r>
            <a:endParaRPr lang="en-US" altLang="zh-CN" sz="1600" dirty="0"/>
          </a:p>
        </p:txBody>
      </p:sp>
      <p:sp>
        <p:nvSpPr>
          <p:cNvPr id="148" name="矩形 15"/>
          <p:cNvSpPr/>
          <p:nvPr/>
        </p:nvSpPr>
        <p:spPr>
          <a:xfrm>
            <a:off x="1613647" y="2649071"/>
            <a:ext cx="3173506" cy="2837329"/>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直接箭头连接符 17"/>
          <p:cNvCxnSpPr>
            <a:stCxn id="146" idx="1"/>
            <a:endCxn id="148" idx="3"/>
          </p:cNvCxnSpPr>
          <p:nvPr/>
        </p:nvCxnSpPr>
        <p:spPr>
          <a:xfrm flipH="1">
            <a:off x="4787153" y="4067736"/>
            <a:ext cx="1308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标题 1"/>
          <p:cNvSpPr>
            <a:spLocks noGrp="1"/>
          </p:cNvSpPr>
          <p:nvPr>
            <p:ph type="title"/>
          </p:nvPr>
        </p:nvSpPr>
        <p:spPr/>
        <p:txBody>
          <a:bodyPr/>
          <a:lstStyle/>
          <a:p>
            <a:r>
              <a:rPr lang="zh-CN" altLang="en-US" dirty="0"/>
              <a:t>研究方法</a:t>
            </a:r>
            <a:r>
              <a:rPr lang="en-US" altLang="zh-CN" dirty="0"/>
              <a:t>-</a:t>
            </a:r>
            <a:r>
              <a:rPr lang="zh-CN" altLang="en-US" dirty="0"/>
              <a:t>数据预处理</a:t>
            </a:r>
            <a:r>
              <a:rPr lang="en-US" altLang="zh-CN" dirty="0"/>
              <a:t>:</a:t>
            </a:r>
            <a:r>
              <a:rPr lang="zh-CN" altLang="en-US" dirty="0"/>
              <a:t>归一化</a:t>
            </a:r>
            <a:r>
              <a:rPr lang="en-US" altLang="zh-CN" dirty="0"/>
              <a:t>,</a:t>
            </a:r>
            <a:r>
              <a:rPr lang="zh-CN" altLang="en-US" dirty="0"/>
              <a:t>滑动窗口</a:t>
            </a:r>
            <a:r>
              <a:rPr lang="en-US" altLang="zh-CN" dirty="0"/>
              <a:t>,</a:t>
            </a:r>
            <a:r>
              <a:rPr lang="zh-CN" altLang="en-US" dirty="0"/>
              <a:t>随机掩码</a:t>
            </a:r>
            <a:endParaRPr/>
          </a:p>
        </p:txBody>
      </p:sp>
      <p:sp>
        <p:nvSpPr>
          <p:cNvPr id="152" name="内容占位符 5"/>
          <p:cNvSpPr>
            <a:spLocks noGrp="1" noRot="1" noChangeAspect="1" noMove="1" noResize="1" noEditPoints="1" noAdjustHandles="1" noChangeArrowheads="1" noChangeShapeType="1" noTextEdit="1"/>
          </p:cNvSpPr>
          <p:nvPr>
            <p:ph idx="1"/>
          </p:nvPr>
        </p:nvSpPr>
        <p:spPr>
          <a:xfrm>
            <a:off x="407669" y="1174750"/>
            <a:ext cx="5872363" cy="5252943"/>
          </a:xfrm>
          <a:blipFill>
            <a:blip r:embed="rId3"/>
            <a:stretch>
              <a:fillRect l="-727" t="-697" r="-208"/>
            </a:stretch>
          </a:blipFill>
        </p:spPr>
        <p:txBody>
          <a:bodyPr/>
          <a:lstStyle/>
          <a:p>
            <a:endParaRPr dirty="0"/>
          </a:p>
        </p:txBody>
      </p:sp>
      <p:pic>
        <p:nvPicPr>
          <p:cNvPr id="153" name="图片 10" descr="文本  AI 生成的内容可能不正确。"/>
          <p:cNvPicPr>
            <a:picLocks noChangeAspect="1"/>
          </p:cNvPicPr>
          <p:nvPr/>
        </p:nvPicPr>
        <p:blipFill>
          <a:blip r:embed="rId4"/>
          <a:stretch>
            <a:fillRect/>
          </a:stretch>
        </p:blipFill>
        <p:spPr>
          <a:xfrm>
            <a:off x="6347268" y="1986800"/>
            <a:ext cx="5633803" cy="1332999"/>
          </a:xfrm>
          <a:prstGeom prst="rect">
            <a:avLst/>
          </a:prstGeom>
        </p:spPr>
      </p:pic>
      <p:sp>
        <p:nvSpPr>
          <p:cNvPr id="154" name="内容占位符 5"/>
          <p:cNvSpPr txBox="1">
            <a:spLocks noRot="1" noChangeAspect="1" noMove="1" noResize="1" noEditPoints="1" noAdjustHandles="1" noChangeArrowheads="1" noChangeShapeType="1" noTextEdit="1"/>
          </p:cNvSpPr>
          <p:nvPr/>
        </p:nvSpPr>
        <p:spPr>
          <a:xfrm>
            <a:off x="6347268" y="3658011"/>
            <a:ext cx="5787199" cy="3030069"/>
          </a:xfrm>
          <a:prstGeom prst="rect">
            <a:avLst/>
          </a:prstGeom>
          <a:blipFill>
            <a:blip r:embed="rId5"/>
            <a:stretch>
              <a:fillRect l="-632" t="-1006"/>
            </a:stretch>
          </a:blipFill>
        </p:spPr>
        <p:txBody>
          <a:bodyPr/>
          <a:lstStyle/>
          <a:p>
            <a:endParaRPr/>
          </a:p>
        </p:txBody>
      </p:sp>
      <p:sp>
        <p:nvSpPr>
          <p:cNvPr id="155" name="灯片编号占位符 3"/>
          <p:cNvSpPr txBox="1"/>
          <p:nvPr/>
        </p:nvSpPr>
        <p:spPr>
          <a:xfrm>
            <a:off x="9041432"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835DB4-796A-4EC3-BFF6-34179391875B}" type="slidenum">
              <a:rPr lang="zh-CN" altLang="en-US" smtClean="0"/>
              <a:t>7</a:t>
            </a:fld>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标题 1"/>
          <p:cNvSpPr>
            <a:spLocks noGrp="1"/>
          </p:cNvSpPr>
          <p:nvPr>
            <p:ph type="title"/>
          </p:nvPr>
        </p:nvSpPr>
        <p:spPr/>
        <p:txBody>
          <a:bodyPr/>
          <a:lstStyle/>
          <a:p>
            <a:r>
              <a:rPr lang="zh-CN" altLang="en-US" dirty="0"/>
              <a:t>研究方法</a:t>
            </a:r>
            <a:r>
              <a:rPr lang="en-US" altLang="zh-CN" dirty="0"/>
              <a:t>-</a:t>
            </a:r>
            <a:r>
              <a:rPr lang="zh-CN" altLang="en-US" dirty="0"/>
              <a:t>数据转换与指令化表示</a:t>
            </a:r>
            <a:endParaRPr/>
          </a:p>
        </p:txBody>
      </p:sp>
      <p:sp>
        <p:nvSpPr>
          <p:cNvPr id="158" name="灯片编号占位符 3"/>
          <p:cNvSpPr>
            <a:spLocks noGrp="1"/>
          </p:cNvSpPr>
          <p:nvPr>
            <p:ph type="sldNum" sz="quarter" idx="12"/>
          </p:nvPr>
        </p:nvSpPr>
        <p:spPr/>
        <p:txBody>
          <a:bodyPr/>
          <a:lstStyle/>
          <a:p>
            <a:fld id="{0E835DB4-796A-4EC3-BFF6-34179391875B}" type="slidenum">
              <a:rPr lang="zh-CN" altLang="en-US" smtClean="0"/>
              <a:t>8</a:t>
            </a:fld>
            <a:endParaRPr lang="zh-CN" altLang="en-US" dirty="0"/>
          </a:p>
        </p:txBody>
      </p:sp>
      <p:sp>
        <p:nvSpPr>
          <p:cNvPr id="159" name="内容占位符 5"/>
          <p:cNvSpPr>
            <a:spLocks noGrp="1" noRot="1" noChangeAspect="1" noMove="1" noResize="1" noEditPoints="1" noAdjustHandles="1" noChangeArrowheads="1" noChangeShapeType="1" noTextEdit="1"/>
          </p:cNvSpPr>
          <p:nvPr>
            <p:ph idx="1"/>
          </p:nvPr>
        </p:nvSpPr>
        <p:spPr>
          <a:xfrm>
            <a:off x="407669" y="1174750"/>
            <a:ext cx="5872363" cy="5252943"/>
          </a:xfrm>
          <a:blipFill>
            <a:blip r:embed="rId3"/>
            <a:stretch>
              <a:fillRect l="-727" t="-697"/>
            </a:stretch>
          </a:blipFill>
        </p:spPr>
        <p:txBody>
          <a:bodyPr/>
          <a:lstStyle/>
          <a:p>
            <a:endParaRPr/>
          </a:p>
        </p:txBody>
      </p:sp>
      <p:pic>
        <p:nvPicPr>
          <p:cNvPr id="160" name="图片 4" descr="文本  AI 生成的内容可能不正确。"/>
          <p:cNvPicPr>
            <a:picLocks noChangeAspect="1"/>
          </p:cNvPicPr>
          <p:nvPr/>
        </p:nvPicPr>
        <p:blipFill>
          <a:blip r:embed="rId4"/>
          <a:stretch>
            <a:fillRect/>
          </a:stretch>
        </p:blipFill>
        <p:spPr>
          <a:xfrm>
            <a:off x="534868" y="4924184"/>
            <a:ext cx="5233500" cy="1361094"/>
          </a:xfrm>
          <a:prstGeom prst="rect">
            <a:avLst/>
          </a:prstGeom>
        </p:spPr>
      </p:pic>
      <p:sp>
        <p:nvSpPr>
          <p:cNvPr id="161" name="内容占位符 5"/>
          <p:cNvSpPr txBox="1">
            <a:spLocks noRot="1" noChangeAspect="1" noMove="1" noResize="1" noEditPoints="1" noAdjustHandles="1" noChangeArrowheads="1" noChangeShapeType="1" noTextEdit="1"/>
          </p:cNvSpPr>
          <p:nvPr/>
        </p:nvSpPr>
        <p:spPr>
          <a:xfrm>
            <a:off x="6333819" y="4212916"/>
            <a:ext cx="5450511" cy="2143433"/>
          </a:xfrm>
          <a:prstGeom prst="rect">
            <a:avLst/>
          </a:prstGeom>
          <a:blipFill>
            <a:blip r:embed="rId5"/>
            <a:stretch>
              <a:fillRect l="-671" t="-1420"/>
            </a:stretch>
          </a:blipFill>
        </p:spPr>
        <p:txBody>
          <a:bodyPr/>
          <a:lstStyle/>
          <a:p>
            <a:endParaRPr/>
          </a:p>
        </p:txBody>
      </p:sp>
      <p:pic>
        <p:nvPicPr>
          <p:cNvPr id="162" name="图片 13" descr="文本  AI 生成的内容可能不正确。"/>
          <p:cNvPicPr>
            <a:picLocks noChangeAspect="1"/>
          </p:cNvPicPr>
          <p:nvPr/>
        </p:nvPicPr>
        <p:blipFill>
          <a:blip r:embed="rId6"/>
          <a:stretch>
            <a:fillRect/>
          </a:stretch>
        </p:blipFill>
        <p:spPr>
          <a:xfrm>
            <a:off x="6394127" y="1174750"/>
            <a:ext cx="5180174" cy="27718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标题 1"/>
          <p:cNvSpPr>
            <a:spLocks noGrp="1"/>
          </p:cNvSpPr>
          <p:nvPr>
            <p:ph type="title"/>
          </p:nvPr>
        </p:nvSpPr>
        <p:spPr/>
        <p:txBody>
          <a:bodyPr/>
          <a:lstStyle/>
          <a:p>
            <a:r>
              <a:rPr lang="zh-CN" altLang="en-US" dirty="0"/>
              <a:t>研究方法</a:t>
            </a:r>
            <a:r>
              <a:rPr lang="en-US" altLang="zh-CN" dirty="0"/>
              <a:t>-</a:t>
            </a:r>
            <a:r>
              <a:rPr lang="zh-CN" altLang="en-US" dirty="0"/>
              <a:t>数据转换与指令化表示</a:t>
            </a:r>
            <a:endParaRPr/>
          </a:p>
        </p:txBody>
      </p:sp>
      <p:sp>
        <p:nvSpPr>
          <p:cNvPr id="165" name="灯片编号占位符 3"/>
          <p:cNvSpPr>
            <a:spLocks noGrp="1"/>
          </p:cNvSpPr>
          <p:nvPr>
            <p:ph type="sldNum" sz="quarter" idx="12"/>
          </p:nvPr>
        </p:nvSpPr>
        <p:spPr/>
        <p:txBody>
          <a:bodyPr/>
          <a:lstStyle/>
          <a:p>
            <a:fld id="{0E835DB4-796A-4EC3-BFF6-34179391875B}" type="slidenum">
              <a:rPr lang="zh-CN" altLang="en-US" smtClean="0"/>
              <a:t>9</a:t>
            </a:fld>
            <a:endParaRPr lang="zh-CN" altLang="en-US" dirty="0"/>
          </a:p>
        </p:txBody>
      </p:sp>
      <p:sp>
        <p:nvSpPr>
          <p:cNvPr id="166" name="内容占位符 5"/>
          <p:cNvSpPr>
            <a:spLocks noGrp="1"/>
          </p:cNvSpPr>
          <p:nvPr>
            <p:ph idx="1"/>
          </p:nvPr>
        </p:nvSpPr>
        <p:spPr>
          <a:xfrm>
            <a:off x="407669" y="1174750"/>
            <a:ext cx="10195337" cy="3652744"/>
          </a:xfrm>
        </p:spPr>
        <p:txBody>
          <a:bodyPr>
            <a:noAutofit/>
          </a:bodyPr>
          <a:lstStyle/>
          <a:p>
            <a:r>
              <a:rPr lang="zh-CN" altLang="en-US" sz="1800" dirty="0"/>
              <a:t>交易频率控制参数（</a:t>
            </a:r>
            <a:r>
              <a:rPr lang="en-US" altLang="zh-CN" sz="1800" dirty="0"/>
              <a:t>Trading Frequency Control</a:t>
            </a:r>
            <a:r>
              <a:rPr lang="zh-CN" altLang="en-US" sz="1800" dirty="0"/>
              <a:t>）</a:t>
            </a:r>
            <a:endParaRPr lang="en-US" altLang="zh-CN" sz="1800" dirty="0"/>
          </a:p>
          <a:p>
            <a:pPr marL="0" indent="0">
              <a:buNone/>
            </a:pPr>
            <a:r>
              <a:rPr lang="zh-CN" altLang="en-US" sz="1600" b="0" dirty="0"/>
              <a:t>通过买卖频率控制参数，可调节策略敏感性，实现低频稳健或高频激进的交易行为。</a:t>
            </a:r>
            <a:endParaRPr lang="en-US" altLang="zh-CN" sz="1600" b="0" dirty="0"/>
          </a:p>
          <a:p>
            <a:pPr marL="0" indent="0">
              <a:buNone/>
            </a:pPr>
            <a:endParaRPr lang="zh-CN" altLang="zh-CN" sz="1600" b="0" dirty="0">
              <a:latin typeface="Arial" panose="020B0604020202020204" pitchFamily="34" charset="0"/>
            </a:endParaRPr>
          </a:p>
          <a:p>
            <a:pPr marL="0" lvl="0" indent="0" eaLnBrk="0" fontAlgn="base" hangingPunct="0">
              <a:spcBef>
                <a:spcPct val="1"/>
              </a:spcBef>
              <a:spcAft>
                <a:spcPct val="1"/>
              </a:spcAft>
              <a:buClrTx/>
              <a:buSzTx/>
              <a:buNone/>
            </a:pPr>
            <a:r>
              <a:rPr lang="zh-CN" altLang="zh-CN" sz="1600" dirty="0">
                <a:latin typeface="Arial" panose="020B0604020202020204" pitchFamily="34" charset="0"/>
              </a:rPr>
              <a:t>增大阈值</a:t>
            </a:r>
            <a:r>
              <a:rPr lang="zh-CN" altLang="zh-CN" sz="1600" b="0" dirty="0">
                <a:latin typeface="Arial" panose="020B0604020202020204" pitchFamily="34" charset="0"/>
              </a:rPr>
              <a:t> → 交易更谨慎，交易频率降低</a:t>
            </a:r>
            <a:endParaRPr dirty="0"/>
          </a:p>
          <a:p>
            <a:pPr marL="0" lvl="0" indent="0" eaLnBrk="0" fontAlgn="base" hangingPunct="0">
              <a:spcBef>
                <a:spcPct val="1"/>
              </a:spcBef>
              <a:spcAft>
                <a:spcPct val="1"/>
              </a:spcAft>
              <a:buClrTx/>
              <a:buSzTx/>
              <a:buNone/>
            </a:pPr>
            <a:r>
              <a:rPr lang="zh-CN" altLang="zh-CN" sz="1600" dirty="0">
                <a:latin typeface="Arial" panose="020B0604020202020204" pitchFamily="34" charset="0"/>
              </a:rPr>
              <a:t>减小阈值</a:t>
            </a:r>
            <a:r>
              <a:rPr lang="zh-CN" altLang="zh-CN" sz="1600" b="0" dirty="0">
                <a:latin typeface="Arial" panose="020B0604020202020204" pitchFamily="34" charset="0"/>
              </a:rPr>
              <a:t> → 更敏感，交易频率提高</a:t>
            </a:r>
            <a:endParaRPr lang="en-US" altLang="zh-CN" sz="1600" b="0" dirty="0">
              <a:latin typeface="Arial" panose="020B0604020202020204" pitchFamily="34" charset="0"/>
            </a:endParaRPr>
          </a:p>
          <a:p>
            <a:pPr marL="0" lvl="0" indent="0" eaLnBrk="0" fontAlgn="base" hangingPunct="0">
              <a:spcBef>
                <a:spcPct val="1"/>
              </a:spcBef>
              <a:spcAft>
                <a:spcPct val="1"/>
              </a:spcAft>
              <a:buClrTx/>
              <a:buSzTx/>
              <a:buNone/>
            </a:pPr>
            <a:endParaRPr lang="en-US" altLang="zh-CN" sz="1600" b="0" dirty="0">
              <a:latin typeface="Arial" panose="020B0604020202020204" pitchFamily="34" charset="0"/>
            </a:endParaRPr>
          </a:p>
          <a:p>
            <a:pPr marL="0" indent="0" eaLnBrk="0" fontAlgn="base" hangingPunct="0">
              <a:spcBef>
                <a:spcPct val="1"/>
              </a:spcBef>
              <a:spcAft>
                <a:spcPct val="1"/>
              </a:spcAft>
              <a:buClrTx/>
              <a:buSzTx/>
              <a:buNone/>
            </a:pPr>
            <a:r>
              <a:rPr lang="zh-CN" altLang="zh-CN" sz="1600" dirty="0">
                <a:latin typeface="Arial" panose="020B0604020202020204" pitchFamily="34" charset="0"/>
              </a:rPr>
              <a:t>设计意义</a:t>
            </a:r>
            <a:r>
              <a:rPr lang="zh-CN" altLang="zh-CN" sz="1600" b="0" dirty="0">
                <a:latin typeface="Arial" panose="020B0604020202020204" pitchFamily="34" charset="0"/>
              </a:rPr>
              <a:t>：</a:t>
            </a:r>
            <a:endParaRPr dirty="0"/>
          </a:p>
          <a:p>
            <a:pPr marL="0" lvl="0" indent="0" eaLnBrk="0" fontAlgn="base" hangingPunct="0">
              <a:spcBef>
                <a:spcPct val="1"/>
              </a:spcBef>
              <a:spcAft>
                <a:spcPct val="1"/>
              </a:spcAft>
              <a:buClrTx/>
              <a:buSzTx/>
              <a:buNone/>
            </a:pPr>
            <a:r>
              <a:rPr lang="zh-CN" altLang="zh-CN" sz="1600" b="0" dirty="0">
                <a:latin typeface="Arial" panose="020B0604020202020204" pitchFamily="34" charset="0"/>
              </a:rPr>
              <a:t>控制模型生成交易信号的频率，避免过度交易</a:t>
            </a:r>
            <a:endParaRPr dirty="0"/>
          </a:p>
          <a:p>
            <a:pPr marL="0" lvl="0" indent="0" eaLnBrk="0" fontAlgn="base" hangingPunct="0">
              <a:spcBef>
                <a:spcPct val="1"/>
              </a:spcBef>
              <a:spcAft>
                <a:spcPct val="1"/>
              </a:spcAft>
              <a:buClrTx/>
              <a:buSzTx/>
              <a:buNone/>
            </a:pPr>
            <a:r>
              <a:rPr lang="zh-CN" altLang="zh-CN" sz="1600" b="0" dirty="0">
                <a:latin typeface="Arial" panose="020B0604020202020204" pitchFamily="34" charset="0"/>
              </a:rPr>
              <a:t>平衡收益和交易成本，提高回测稳健性</a:t>
            </a:r>
            <a:endParaRPr dirty="0"/>
          </a:p>
          <a:p>
            <a:pPr marL="0" lvl="0" indent="0" eaLnBrk="0" fontAlgn="base" hangingPunct="0">
              <a:spcBef>
                <a:spcPct val="1"/>
              </a:spcBef>
              <a:spcAft>
                <a:spcPct val="1"/>
              </a:spcAft>
              <a:buClrTx/>
              <a:buSzTx/>
              <a:buNone/>
            </a:pPr>
            <a:endParaRPr lang="zh-CN" altLang="zh-CN" sz="1600" b="0" dirty="0">
              <a:latin typeface="Arial" panose="020B0604020202020204" pitchFamily="34" charset="0"/>
            </a:endParaRPr>
          </a:p>
          <a:p>
            <a:pPr marL="0" indent="0">
              <a:buNone/>
            </a:pPr>
            <a:endParaRPr lang="zh-CN" altLang="en-US" sz="1600" b="0" dirty="0"/>
          </a:p>
        </p:txBody>
      </p:sp>
      <p:pic>
        <p:nvPicPr>
          <p:cNvPr id="167" name="图片 8" descr="文本  AI 生成的内容可能不正确。"/>
          <p:cNvPicPr>
            <a:picLocks noChangeAspect="1"/>
          </p:cNvPicPr>
          <p:nvPr/>
        </p:nvPicPr>
        <p:blipFill>
          <a:blip r:embed="rId3"/>
          <a:stretch>
            <a:fillRect/>
          </a:stretch>
        </p:blipFill>
        <p:spPr>
          <a:xfrm>
            <a:off x="6007232" y="2343286"/>
            <a:ext cx="5085714" cy="1085714"/>
          </a:xfrm>
          <a:prstGeom prst="rect">
            <a:avLst/>
          </a:prstGeom>
        </p:spPr>
      </p:pic>
    </p:spTree>
  </p:cSld>
  <p:clrMapOvr>
    <a:masterClrMapping/>
  </p:clrMapOvr>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1986</Words>
  <Application>Microsoft Office PowerPoint</Application>
  <PresentationFormat>宽屏</PresentationFormat>
  <Paragraphs>264</Paragraphs>
  <Slides>28</Slides>
  <Notes>28</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等线</vt:lpstr>
      <vt:lpstr>微软雅黑</vt:lpstr>
      <vt:lpstr>Arial</vt:lpstr>
      <vt:lpstr>Times New Roman</vt:lpstr>
      <vt:lpstr>Wingdings</vt:lpstr>
      <vt:lpstr>1_自定义设计方案</vt:lpstr>
      <vt:lpstr>面向金融时间序列的 LLaMA-3  大模型微调与交易信号预测</vt:lpstr>
      <vt:lpstr>研究背景与问题</vt:lpstr>
      <vt:lpstr>研究背景与问题 </vt:lpstr>
      <vt:lpstr>研究背景与问题</vt:lpstr>
      <vt:lpstr>研究方法-整体流程概述</vt:lpstr>
      <vt:lpstr>研究方法-数据集</vt:lpstr>
      <vt:lpstr>研究方法-数据预处理:归一化,滑动窗口,随机掩码</vt:lpstr>
      <vt:lpstr>研究方法-数据转换与指令化表示</vt:lpstr>
      <vt:lpstr>研究方法-数据转换与指令化表示</vt:lpstr>
      <vt:lpstr>研究方法-提示词工程</vt:lpstr>
      <vt:lpstr>研究方法-LoRA (Low-Rank Adaptation) 低秩适配 </vt:lpstr>
      <vt:lpstr>研究方法-回测基准</vt:lpstr>
      <vt:lpstr>研究方法-实验设计</vt:lpstr>
      <vt:lpstr>研究结果-微调模型FT-5</vt:lpstr>
      <vt:lpstr>研究结果-微调模型FT-5</vt:lpstr>
      <vt:lpstr>研究结果-微调模型FT-5</vt:lpstr>
      <vt:lpstr>研究结果-微调模型FT-10</vt:lpstr>
      <vt:lpstr>研究结果-微调模型FT-10</vt:lpstr>
      <vt:lpstr>研究结果-微调模型FT-10</vt:lpstr>
      <vt:lpstr>研究结果-微调模型FT-Mixed</vt:lpstr>
      <vt:lpstr>研究结果-微调模型FT-Mixed</vt:lpstr>
      <vt:lpstr>研究结果-微调模型FT-Mixed</vt:lpstr>
      <vt:lpstr>研究结果分析</vt:lpstr>
      <vt:lpstr>研究结果分析</vt:lpstr>
      <vt:lpstr>总结</vt:lpstr>
      <vt:lpstr>总结</vt:lpstr>
      <vt:lpstr>实验演示</vt:lpstr>
      <vt:lpstr>汇报结束，敬请指正！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愽文 陈</cp:lastModifiedBy>
  <cp:revision>4</cp:revision>
  <dcterms:created xsi:type="dcterms:W3CDTF">2025-12-22T23:27:27Z</dcterms:created>
  <dcterms:modified xsi:type="dcterms:W3CDTF">2025-12-22T16:25:50Z</dcterms:modified>
</cp:coreProperties>
</file>